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  <p:sldMasterId id="2147484030" r:id="rId2"/>
  </p:sldMasterIdLst>
  <p:notesMasterIdLst>
    <p:notesMasterId r:id="rId25"/>
  </p:notesMasterIdLst>
  <p:handoutMasterIdLst>
    <p:handoutMasterId r:id="rId26"/>
  </p:handoutMasterIdLst>
  <p:sldIdLst>
    <p:sldId id="3184" r:id="rId3"/>
    <p:sldId id="3185" r:id="rId4"/>
    <p:sldId id="3186" r:id="rId5"/>
    <p:sldId id="3118" r:id="rId6"/>
    <p:sldId id="3204" r:id="rId7"/>
    <p:sldId id="3205" r:id="rId8"/>
    <p:sldId id="3194" r:id="rId9"/>
    <p:sldId id="3207" r:id="rId10"/>
    <p:sldId id="3212" r:id="rId11"/>
    <p:sldId id="3209" r:id="rId12"/>
    <p:sldId id="3206" r:id="rId13"/>
    <p:sldId id="3211" r:id="rId14"/>
    <p:sldId id="3219" r:id="rId15"/>
    <p:sldId id="3220" r:id="rId16"/>
    <p:sldId id="3221" r:id="rId17"/>
    <p:sldId id="3198" r:id="rId18"/>
    <p:sldId id="3214" r:id="rId19"/>
    <p:sldId id="3215" r:id="rId20"/>
    <p:sldId id="3216" r:id="rId21"/>
    <p:sldId id="3217" r:id="rId22"/>
    <p:sldId id="3218" r:id="rId23"/>
    <p:sldId id="3210" r:id="rId24"/>
  </p:sldIdLst>
  <p:sldSz cx="12858750" cy="7232650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5" orient="horz" pos="1235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206C"/>
    <a:srgbClr val="BC148E"/>
    <a:srgbClr val="0A1A3B"/>
    <a:srgbClr val="CE000D"/>
    <a:srgbClr val="FE67BE"/>
    <a:srgbClr val="84004C"/>
    <a:srgbClr val="8B2FC3"/>
    <a:srgbClr val="C9247B"/>
    <a:srgbClr val="F3C5BE"/>
    <a:srgbClr val="60A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81" autoAdjust="0"/>
    <p:restoredTop sz="92986" autoAdjust="0"/>
  </p:normalViewPr>
  <p:slideViewPr>
    <p:cSldViewPr>
      <p:cViewPr varScale="1">
        <p:scale>
          <a:sx n="51" d="100"/>
          <a:sy n="51" d="100"/>
        </p:scale>
        <p:origin x="-108" y="-300"/>
      </p:cViewPr>
      <p:guideLst>
        <p:guide orient="horz" pos="328"/>
        <p:guide orient="horz" pos="1235"/>
        <p:guide pos="4050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2018/4/14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90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215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95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555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777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051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51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423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816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528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45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17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091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55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665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42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66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8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09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9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21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690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6644" y="1041370"/>
            <a:ext cx="6509742" cy="5139869"/>
          </a:xfrm>
        </p:spPr>
        <p:txBody>
          <a:bodyPr/>
          <a:lstStyle>
            <a:lvl1pPr>
              <a:defRPr sz="3375"/>
            </a:lvl1pPr>
            <a:lvl2pPr>
              <a:defRPr sz="2953"/>
            </a:lvl2pPr>
            <a:lvl3pPr>
              <a:defRPr sz="2531"/>
            </a:lvl3pPr>
            <a:lvl4pPr>
              <a:defRPr sz="2109"/>
            </a:lvl4pPr>
            <a:lvl5pPr>
              <a:defRPr sz="2109"/>
            </a:lvl5pPr>
            <a:lvl6pPr>
              <a:defRPr sz="2109"/>
            </a:lvl6pPr>
            <a:lvl7pPr>
              <a:defRPr sz="2109"/>
            </a:lvl7pPr>
            <a:lvl8pPr>
              <a:defRPr sz="2109"/>
            </a:lvl8pPr>
            <a:lvl9pPr>
              <a:defRPr sz="210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687"/>
            </a:lvl1pPr>
            <a:lvl2pPr marL="482163" indent="0">
              <a:buNone/>
              <a:defRPr sz="1476"/>
            </a:lvl2pPr>
            <a:lvl3pPr marL="964326" indent="0">
              <a:buNone/>
              <a:defRPr sz="1266"/>
            </a:lvl3pPr>
            <a:lvl4pPr marL="1446489" indent="0">
              <a:buNone/>
              <a:defRPr sz="1055"/>
            </a:lvl4pPr>
            <a:lvl5pPr marL="1928652" indent="0">
              <a:buNone/>
              <a:defRPr sz="1055"/>
            </a:lvl5pPr>
            <a:lvl6pPr marL="2410816" indent="0">
              <a:buNone/>
              <a:defRPr sz="1055"/>
            </a:lvl6pPr>
            <a:lvl7pPr marL="2892979" indent="0">
              <a:buNone/>
              <a:defRPr sz="1055"/>
            </a:lvl7pPr>
            <a:lvl8pPr marL="3375142" indent="0">
              <a:buNone/>
              <a:defRPr sz="1055"/>
            </a:lvl8pPr>
            <a:lvl9pPr marL="3857305" indent="0">
              <a:buNone/>
              <a:defRPr sz="105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5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66644" y="1041370"/>
            <a:ext cx="6509742" cy="5139869"/>
          </a:xfrm>
        </p:spPr>
        <p:txBody>
          <a:bodyPr anchor="t"/>
          <a:lstStyle>
            <a:lvl1pPr marL="0" indent="0">
              <a:buNone/>
              <a:defRPr sz="3375"/>
            </a:lvl1pPr>
            <a:lvl2pPr marL="482163" indent="0">
              <a:buNone/>
              <a:defRPr sz="2953"/>
            </a:lvl2pPr>
            <a:lvl3pPr marL="964326" indent="0">
              <a:buNone/>
              <a:defRPr sz="2531"/>
            </a:lvl3pPr>
            <a:lvl4pPr marL="1446489" indent="0">
              <a:buNone/>
              <a:defRPr sz="2109"/>
            </a:lvl4pPr>
            <a:lvl5pPr marL="1928652" indent="0">
              <a:buNone/>
              <a:defRPr sz="2109"/>
            </a:lvl5pPr>
            <a:lvl6pPr marL="2410816" indent="0">
              <a:buNone/>
              <a:defRPr sz="2109"/>
            </a:lvl6pPr>
            <a:lvl7pPr marL="2892979" indent="0">
              <a:buNone/>
              <a:defRPr sz="2109"/>
            </a:lvl7pPr>
            <a:lvl8pPr marL="3375142" indent="0">
              <a:buNone/>
              <a:defRPr sz="2109"/>
            </a:lvl8pPr>
            <a:lvl9pPr marL="3857305" indent="0">
              <a:buNone/>
              <a:defRPr sz="2109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687"/>
            </a:lvl1pPr>
            <a:lvl2pPr marL="482163" indent="0">
              <a:buNone/>
              <a:defRPr sz="1476"/>
            </a:lvl2pPr>
            <a:lvl3pPr marL="964326" indent="0">
              <a:buNone/>
              <a:defRPr sz="1266"/>
            </a:lvl3pPr>
            <a:lvl4pPr marL="1446489" indent="0">
              <a:buNone/>
              <a:defRPr sz="1055"/>
            </a:lvl4pPr>
            <a:lvl5pPr marL="1928652" indent="0">
              <a:buNone/>
              <a:defRPr sz="1055"/>
            </a:lvl5pPr>
            <a:lvl6pPr marL="2410816" indent="0">
              <a:buNone/>
              <a:defRPr sz="1055"/>
            </a:lvl6pPr>
            <a:lvl7pPr marL="2892979" indent="0">
              <a:buNone/>
              <a:defRPr sz="1055"/>
            </a:lvl7pPr>
            <a:lvl8pPr marL="3375142" indent="0">
              <a:buNone/>
              <a:defRPr sz="1055"/>
            </a:lvl8pPr>
            <a:lvl9pPr marL="3857305" indent="0">
              <a:buNone/>
              <a:defRPr sz="105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566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79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2044" y="385071"/>
            <a:ext cx="2772668" cy="61293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4040" y="385071"/>
            <a:ext cx="8157270" cy="61293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1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396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6745" y="1359275"/>
            <a:ext cx="9356269" cy="1001095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3797" b="1" i="0">
                <a:ln w="14605">
                  <a:noFill/>
                </a:ln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6745" y="2471209"/>
            <a:ext cx="9356269" cy="446489"/>
          </a:xfrm>
        </p:spPr>
        <p:txBody>
          <a:bodyPr>
            <a:normAutofit/>
          </a:bodyPr>
          <a:lstStyle>
            <a:lvl1pPr marL="0" indent="0" algn="ctr">
              <a:buNone/>
              <a:defRPr sz="1898">
                <a:solidFill>
                  <a:schemeClr val="accent2"/>
                </a:solidFill>
              </a:defRPr>
            </a:lvl1pPr>
            <a:lvl2pPr marL="482163" indent="0" algn="ctr">
              <a:buNone/>
              <a:defRPr sz="2109"/>
            </a:lvl2pPr>
            <a:lvl3pPr marL="964326" indent="0" algn="ctr">
              <a:buNone/>
              <a:defRPr sz="1898"/>
            </a:lvl3pPr>
            <a:lvl4pPr marL="1446489" indent="0" algn="ctr">
              <a:buNone/>
              <a:defRPr sz="1687"/>
            </a:lvl4pPr>
            <a:lvl5pPr marL="1928652" indent="0" algn="ctr">
              <a:buNone/>
              <a:defRPr sz="1687"/>
            </a:lvl5pPr>
            <a:lvl6pPr marL="2410816" indent="0" algn="ctr">
              <a:buNone/>
              <a:defRPr sz="1687"/>
            </a:lvl6pPr>
            <a:lvl7pPr marL="2892979" indent="0" algn="ctr">
              <a:buNone/>
              <a:defRPr sz="1687"/>
            </a:lvl7pPr>
            <a:lvl8pPr marL="3375142" indent="0" algn="ctr">
              <a:buNone/>
              <a:defRPr sz="1687"/>
            </a:lvl8pPr>
            <a:lvl9pPr marL="3857305" indent="0" algn="ctr">
              <a:buNone/>
              <a:defRPr sz="1687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9656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5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343" y="2938982"/>
            <a:ext cx="11090672" cy="1128811"/>
          </a:xfrm>
        </p:spPr>
        <p:txBody>
          <a:bodyPr anchor="b"/>
          <a:lstStyle>
            <a:lvl1pPr>
              <a:defRPr sz="5062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7343" y="4096256"/>
            <a:ext cx="11090672" cy="1582142"/>
          </a:xfrm>
        </p:spPr>
        <p:txBody>
          <a:bodyPr/>
          <a:lstStyle>
            <a:lvl1pPr marL="0" indent="0">
              <a:buNone/>
              <a:defRPr sz="2531">
                <a:solidFill>
                  <a:schemeClr val="tx1"/>
                </a:solidFill>
              </a:defRPr>
            </a:lvl1pPr>
            <a:lvl2pPr marL="482163" indent="0">
              <a:buNone/>
              <a:defRPr sz="2109">
                <a:solidFill>
                  <a:schemeClr val="tx1">
                    <a:tint val="75000"/>
                  </a:schemeClr>
                </a:solidFill>
              </a:defRPr>
            </a:lvl2pPr>
            <a:lvl3pPr marL="964326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3pPr>
            <a:lvl4pPr marL="1446489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4pPr>
            <a:lvl5pPr marL="1928652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5pPr>
            <a:lvl6pPr marL="2410816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6pPr>
            <a:lvl7pPr marL="2892979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7pPr>
            <a:lvl8pPr marL="3375142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8pPr>
            <a:lvl9pPr marL="3857305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6277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4039" y="1925358"/>
            <a:ext cx="5464969" cy="45890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9742" y="1925358"/>
            <a:ext cx="5464969" cy="45890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7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14" y="385074"/>
            <a:ext cx="11090672" cy="139797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716" y="1773004"/>
            <a:ext cx="5439853" cy="868922"/>
          </a:xfrm>
        </p:spPr>
        <p:txBody>
          <a:bodyPr anchor="b"/>
          <a:lstStyle>
            <a:lvl1pPr marL="0" indent="0">
              <a:buNone/>
              <a:defRPr sz="2531" b="1"/>
            </a:lvl1pPr>
            <a:lvl2pPr marL="482163" indent="0">
              <a:buNone/>
              <a:defRPr sz="2109" b="1"/>
            </a:lvl2pPr>
            <a:lvl3pPr marL="964326" indent="0">
              <a:buNone/>
              <a:defRPr sz="1898" b="1"/>
            </a:lvl3pPr>
            <a:lvl4pPr marL="1446489" indent="0">
              <a:buNone/>
              <a:defRPr sz="1687" b="1"/>
            </a:lvl4pPr>
            <a:lvl5pPr marL="1928652" indent="0">
              <a:buNone/>
              <a:defRPr sz="1687" b="1"/>
            </a:lvl5pPr>
            <a:lvl6pPr marL="2410816" indent="0">
              <a:buNone/>
              <a:defRPr sz="1687" b="1"/>
            </a:lvl6pPr>
            <a:lvl7pPr marL="2892979" indent="0">
              <a:buNone/>
              <a:defRPr sz="1687" b="1"/>
            </a:lvl7pPr>
            <a:lvl8pPr marL="3375142" indent="0">
              <a:buNone/>
              <a:defRPr sz="1687" b="1"/>
            </a:lvl8pPr>
            <a:lvl9pPr marL="3857305" indent="0">
              <a:buNone/>
              <a:defRPr sz="168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5716" y="2641926"/>
            <a:ext cx="5439853" cy="38858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9743" y="1773004"/>
            <a:ext cx="5466644" cy="868922"/>
          </a:xfrm>
        </p:spPr>
        <p:txBody>
          <a:bodyPr anchor="b"/>
          <a:lstStyle>
            <a:lvl1pPr marL="0" indent="0">
              <a:buNone/>
              <a:defRPr sz="2531" b="1"/>
            </a:lvl1pPr>
            <a:lvl2pPr marL="482163" indent="0">
              <a:buNone/>
              <a:defRPr sz="2109" b="1"/>
            </a:lvl2pPr>
            <a:lvl3pPr marL="964326" indent="0">
              <a:buNone/>
              <a:defRPr sz="1898" b="1"/>
            </a:lvl3pPr>
            <a:lvl4pPr marL="1446489" indent="0">
              <a:buNone/>
              <a:defRPr sz="1687" b="1"/>
            </a:lvl4pPr>
            <a:lvl5pPr marL="1928652" indent="0">
              <a:buNone/>
              <a:defRPr sz="1687" b="1"/>
            </a:lvl5pPr>
            <a:lvl6pPr marL="2410816" indent="0">
              <a:buNone/>
              <a:defRPr sz="1687" b="1"/>
            </a:lvl6pPr>
            <a:lvl7pPr marL="2892979" indent="0">
              <a:buNone/>
              <a:defRPr sz="1687" b="1"/>
            </a:lvl7pPr>
            <a:lvl8pPr marL="3375142" indent="0">
              <a:buNone/>
              <a:defRPr sz="1687" b="1"/>
            </a:lvl8pPr>
            <a:lvl9pPr marL="3857305" indent="0">
              <a:buNone/>
              <a:defRPr sz="168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9743" y="2641926"/>
            <a:ext cx="5466644" cy="38858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9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6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2018/4/14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9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022" y="1304173"/>
            <a:ext cx="11264418" cy="5399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8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2018/4/14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8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8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6022" y="391672"/>
            <a:ext cx="10787174" cy="6343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0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3375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76690" indent="-376690" algn="l" defTabSz="964326" rtl="0" eaLnBrk="1" latinLnBrk="0" hangingPunct="1">
        <a:lnSpc>
          <a:spcPct val="90000"/>
        </a:lnSpc>
        <a:spcBef>
          <a:spcPts val="1898"/>
        </a:spcBef>
        <a:buClr>
          <a:schemeClr val="accent1"/>
        </a:buClr>
        <a:buSzPct val="80000"/>
        <a:buFont typeface="Wingdings 2" panose="05020102010507070707" pitchFamily="18" charset="2"/>
        <a:buChar char="ö"/>
        <a:defRPr sz="2531" kern="1200">
          <a:solidFill>
            <a:schemeClr val="accent2"/>
          </a:solidFill>
          <a:latin typeface="+mn-lt"/>
          <a:ea typeface="+mn-ea"/>
          <a:cs typeface="+mn-cs"/>
        </a:defRPr>
      </a:lvl1pPr>
      <a:lvl2pPr marL="376690" indent="-376690" algn="l" defTabSz="964326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7193927" y="2825241"/>
            <a:ext cx="31903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>
              <a:buNone/>
            </a:pPr>
            <a:r>
              <a:rPr lang="en-US" altLang="zh-CN" b="1" cap="all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——</a:t>
            </a:r>
            <a:r>
              <a:rPr lang="zh-CN" altLang="en-US" b="1" cap="all" dirty="0" smtClean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编程马拉松</a:t>
            </a:r>
            <a:endParaRPr lang="zh-CN" altLang="en-US" b="1" cap="all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709295" y="3616325"/>
            <a:ext cx="6408712" cy="25202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rgbClr val="673326"/>
              </a:solidFill>
              <a:cs typeface="+mn-ea"/>
              <a:sym typeface="+mn-lt"/>
            </a:endParaRPr>
          </a:p>
        </p:txBody>
      </p:sp>
      <p:sp>
        <p:nvSpPr>
          <p:cNvPr id="24" name="矩形 259"/>
          <p:cNvSpPr>
            <a:spLocks noChangeArrowheads="1"/>
          </p:cNvSpPr>
          <p:nvPr/>
        </p:nvSpPr>
        <p:spPr bwMode="auto">
          <a:xfrm>
            <a:off x="6124575" y="3716286"/>
            <a:ext cx="5328592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cap="all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汇报时间：</a:t>
            </a:r>
            <a:r>
              <a:rPr lang="en-US" altLang="zh-CN" b="1" cap="all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2018/04/15  </a:t>
            </a:r>
          </a:p>
          <a:p>
            <a:pPr>
              <a:buNone/>
            </a:pPr>
            <a:r>
              <a:rPr lang="zh-CN" altLang="en-US" b="1" cap="all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汇报人：王宇</a:t>
            </a:r>
            <a:endParaRPr lang="en-US" altLang="zh-CN" b="1" cap="all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6" name="文本框 13"/>
          <p:cNvSpPr txBox="1">
            <a:spLocks noChangeArrowheads="1"/>
          </p:cNvSpPr>
          <p:nvPr/>
        </p:nvSpPr>
        <p:spPr bwMode="auto">
          <a:xfrm>
            <a:off x="2307358" y="736005"/>
            <a:ext cx="792717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6000" b="1" cap="all" dirty="0" smtClean="0">
                <a:solidFill>
                  <a:schemeClr val="accent1"/>
                </a:solidFill>
                <a:latin typeface="宋体" panose="02010600030101010101" pitchFamily="2" charset="-122"/>
                <a:cs typeface="+mn-ea"/>
                <a:sym typeface="+mn-lt"/>
              </a:rPr>
              <a:t>基于</a:t>
            </a:r>
            <a:r>
              <a:rPr lang="en-US" altLang="zh-CN" sz="6000" b="1" cap="all" dirty="0" smtClean="0">
                <a:solidFill>
                  <a:schemeClr val="accent1"/>
                </a:solidFill>
                <a:latin typeface="宋体" panose="02010600030101010101" pitchFamily="2" charset="-122"/>
                <a:cs typeface="+mn-ea"/>
                <a:sym typeface="+mn-lt"/>
              </a:rPr>
              <a:t>android</a:t>
            </a:r>
            <a:r>
              <a:rPr lang="zh-CN" altLang="en-US" sz="6000" b="1" cap="all" dirty="0" smtClean="0">
                <a:solidFill>
                  <a:schemeClr val="accent1"/>
                </a:solidFill>
                <a:latin typeface="宋体" panose="02010600030101010101" pitchFamily="2" charset="-122"/>
                <a:cs typeface="+mn-ea"/>
                <a:sym typeface="+mn-lt"/>
              </a:rPr>
              <a:t>的</a:t>
            </a:r>
            <a:r>
              <a:rPr lang="en-US" altLang="zh-CN" sz="6000" b="1" cap="all" dirty="0" smtClean="0">
                <a:solidFill>
                  <a:schemeClr val="accent1"/>
                </a:solidFill>
                <a:latin typeface="宋体" panose="02010600030101010101" pitchFamily="2" charset="-122"/>
                <a:cs typeface="+mn-ea"/>
                <a:sym typeface="+mn-lt"/>
              </a:rPr>
              <a:t>APP</a:t>
            </a:r>
            <a:r>
              <a:rPr lang="zh-CN" altLang="en-US" sz="6000" b="1" cap="all" dirty="0" smtClean="0">
                <a:solidFill>
                  <a:schemeClr val="accent1"/>
                </a:solidFill>
                <a:latin typeface="宋体" panose="02010600030101010101" pitchFamily="2" charset="-122"/>
                <a:cs typeface="+mn-ea"/>
                <a:sym typeface="+mn-lt"/>
              </a:rPr>
              <a:t>应用</a:t>
            </a:r>
            <a:endParaRPr lang="en-US" altLang="zh-CN" sz="6000" b="1" cap="all" dirty="0" smtClean="0">
              <a:solidFill>
                <a:schemeClr val="accent1"/>
              </a:solidFill>
              <a:latin typeface="宋体" panose="02010600030101010101" pitchFamily="2" charset="-122"/>
              <a:cs typeface="+mn-ea"/>
              <a:sym typeface="+mn-lt"/>
            </a:endParaRPr>
          </a:p>
          <a:p>
            <a:pPr>
              <a:buNone/>
            </a:pPr>
            <a:r>
              <a:rPr lang="en-US" altLang="zh-CN" sz="6000" i="1" cap="all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              </a:t>
            </a:r>
            <a:r>
              <a:rPr lang="en-US" altLang="zh-CN" sz="7200" i="1" cap="all" dirty="0" smtClean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Illusions</a:t>
            </a:r>
            <a:endParaRPr lang="zh-CN" altLang="en-US" sz="7200" i="1" cap="all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osition Music - Nox Trigger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1001850"/>
            <a:ext cx="609600" cy="609600"/>
          </a:xfrm>
          <a:prstGeom prst="rect">
            <a:avLst/>
          </a:prstGeom>
        </p:spPr>
      </p:pic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6124575" y="4891992"/>
            <a:ext cx="5993432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cap="all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团队成员：</a:t>
            </a:r>
            <a:endParaRPr lang="en-US" altLang="zh-CN" b="1" cap="all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algn="ctr">
              <a:buNone/>
            </a:pPr>
            <a:r>
              <a:rPr lang="zh-CN" altLang="en-US" b="1" cap="all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王悦、黄睿、葛阳晨、王宇</a:t>
            </a:r>
            <a:endParaRPr lang="en-US" altLang="zh-CN" b="1" cap="all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45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/>
          <p:cNvSpPr txBox="1"/>
          <p:nvPr/>
        </p:nvSpPr>
        <p:spPr>
          <a:xfrm>
            <a:off x="1316807" y="303957"/>
            <a:ext cx="5976664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二、基于</a:t>
            </a:r>
            <a:r>
              <a:rPr lang="en-US" altLang="zh-CN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XXXX</a:t>
            </a: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的视觉图片练习</a:t>
            </a:r>
            <a:endParaRPr lang="en-US" altLang="zh-CN" sz="3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71" y="987221"/>
            <a:ext cx="3442500" cy="61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91" y="987221"/>
            <a:ext cx="3442500" cy="61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3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 rot="1203774">
            <a:off x="2291241" y="2945926"/>
            <a:ext cx="321407" cy="1549014"/>
            <a:chOff x="2971802" y="2190750"/>
            <a:chExt cx="228598" cy="1101725"/>
          </a:xfrm>
        </p:grpSpPr>
        <p:cxnSp>
          <p:nvCxnSpPr>
            <p:cNvPr id="122" name="Straight Connector 121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ectangle 117"/>
          <p:cNvSpPr/>
          <p:nvPr/>
        </p:nvSpPr>
        <p:spPr>
          <a:xfrm>
            <a:off x="2233652" y="2053810"/>
            <a:ext cx="1178502" cy="1178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cs typeface="+mn-ea"/>
              <a:sym typeface="+mn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155027" y="3232309"/>
            <a:ext cx="321407" cy="1549014"/>
            <a:chOff x="2971801" y="2190750"/>
            <a:chExt cx="228599" cy="1101725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4726475" y="2053810"/>
            <a:ext cx="1178502" cy="1178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cs typeface="+mn-ea"/>
              <a:sym typeface="+mn-lt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7598657" y="3223494"/>
            <a:ext cx="321407" cy="1549014"/>
            <a:chOff x="2971801" y="2190750"/>
            <a:chExt cx="228599" cy="1101725"/>
          </a:xfrm>
        </p:grpSpPr>
        <p:cxnSp>
          <p:nvCxnSpPr>
            <p:cNvPr id="86" name="Straight Connector 85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7170106" y="2044995"/>
            <a:ext cx="1178502" cy="1178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cs typeface="+mn-ea"/>
              <a:sym typeface="+mn-lt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0259511" y="3223494"/>
            <a:ext cx="321407" cy="1549014"/>
            <a:chOff x="2971801" y="2190750"/>
            <a:chExt cx="228599" cy="1101725"/>
          </a:xfrm>
        </p:grpSpPr>
        <p:cxnSp>
          <p:nvCxnSpPr>
            <p:cNvPr id="101" name="Straight Connector 100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/>
          <p:cNvSpPr/>
          <p:nvPr/>
        </p:nvSpPr>
        <p:spPr>
          <a:xfrm>
            <a:off x="9830961" y="2044995"/>
            <a:ext cx="1178502" cy="11785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   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61" name="Right Arrow 160"/>
          <p:cNvSpPr/>
          <p:nvPr/>
        </p:nvSpPr>
        <p:spPr>
          <a:xfrm>
            <a:off x="3844715" y="2376188"/>
            <a:ext cx="495507" cy="5161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cs typeface="+mn-ea"/>
              <a:sym typeface="+mn-lt"/>
            </a:endParaRPr>
          </a:p>
        </p:txBody>
      </p:sp>
      <p:sp>
        <p:nvSpPr>
          <p:cNvPr id="162" name="Right Arrow 161"/>
          <p:cNvSpPr/>
          <p:nvPr/>
        </p:nvSpPr>
        <p:spPr>
          <a:xfrm>
            <a:off x="6259958" y="2421678"/>
            <a:ext cx="495507" cy="51611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cs typeface="+mn-ea"/>
              <a:sym typeface="+mn-lt"/>
            </a:endParaRPr>
          </a:p>
        </p:txBody>
      </p:sp>
      <p:sp>
        <p:nvSpPr>
          <p:cNvPr id="163" name="Right Arrow 162"/>
          <p:cNvSpPr/>
          <p:nvPr/>
        </p:nvSpPr>
        <p:spPr>
          <a:xfrm>
            <a:off x="8920813" y="2359413"/>
            <a:ext cx="495507" cy="51611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cs typeface="+mn-ea"/>
              <a:sym typeface="+mn-lt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2385387" y="560001"/>
            <a:ext cx="3153767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Part II</a:t>
            </a:r>
            <a:endParaRPr lang="en-US" altLang="zh-CN" sz="3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sp>
        <p:nvSpPr>
          <p:cNvPr id="48" name="Shape 530"/>
          <p:cNvSpPr/>
          <p:nvPr/>
        </p:nvSpPr>
        <p:spPr>
          <a:xfrm>
            <a:off x="2619907" y="2385003"/>
            <a:ext cx="405991" cy="482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>
              <a:defRPr sz="4400">
                <a:solidFill>
                  <a:srgbClr val="F9FAFC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Shape 530"/>
          <p:cNvSpPr/>
          <p:nvPr/>
        </p:nvSpPr>
        <p:spPr>
          <a:xfrm>
            <a:off x="5112730" y="2384527"/>
            <a:ext cx="405991" cy="5170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>
              <a:defRPr sz="4400">
                <a:solidFill>
                  <a:srgbClr val="F9FAFC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Shape 530"/>
          <p:cNvSpPr/>
          <p:nvPr/>
        </p:nvSpPr>
        <p:spPr>
          <a:xfrm>
            <a:off x="7556361" y="2380563"/>
            <a:ext cx="405991" cy="5170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>
              <a:defRPr sz="4400">
                <a:solidFill>
                  <a:srgbClr val="F9FAFC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1416" y="4605324"/>
            <a:ext cx="2367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使用 </a:t>
            </a:r>
            <a:r>
              <a:rPr kumimoji="1" lang="en-US" altLang="zh-CN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Three.js</a:t>
            </a:r>
            <a:r>
              <a:rPr kumimoji="1"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游戏引擎做开发 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754649" y="4768004"/>
            <a:ext cx="2716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从视差错位中</a:t>
            </a:r>
            <a:r>
              <a:rPr kumimoji="1"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获得设计</a:t>
            </a:r>
            <a:r>
              <a:rPr kumimoji="1"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灵感</a:t>
            </a:r>
            <a:endParaRPr kumimoji="1" lang="zh-CN" altLang="en-US" sz="2400" b="1" dirty="0">
              <a:solidFill>
                <a:schemeClr val="tx1">
                  <a:lumMod val="50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507711" y="4749211"/>
            <a:ext cx="2716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设计游戏地图和关卡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457367" y="4796094"/>
            <a:ext cx="2247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设计游戏中的逻辑</a:t>
            </a:r>
          </a:p>
        </p:txBody>
      </p:sp>
      <p:sp>
        <p:nvSpPr>
          <p:cNvPr id="29" name="TextBox 8"/>
          <p:cNvSpPr txBox="1"/>
          <p:nvPr/>
        </p:nvSpPr>
        <p:spPr>
          <a:xfrm>
            <a:off x="5431413" y="592812"/>
            <a:ext cx="3153767" cy="6047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视觉错觉小游戏</a:t>
            </a:r>
            <a:endParaRPr lang="en-US" altLang="zh-CN" sz="3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724768" y="1305182"/>
            <a:ext cx="4814386" cy="6047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1</a:t>
            </a: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、开发流程</a:t>
            </a:r>
            <a:endParaRPr lang="en-US" altLang="zh-CN" sz="3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41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sition Music - Nox Trigger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1001850"/>
            <a:ext cx="609600" cy="609600"/>
          </a:xfrm>
          <a:prstGeom prst="rect">
            <a:avLst/>
          </a:prstGeom>
        </p:spPr>
      </p:pic>
      <p:pic>
        <p:nvPicPr>
          <p:cNvPr id="5" name="Picture 1" descr="C:\Users\xl\Documents\Tencent Files\835745829\Image\Group\D2KK$63YVM$KC%%_48VIL3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58" y="1312069"/>
            <a:ext cx="901463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/>
          <p:cNvSpPr txBox="1"/>
          <p:nvPr/>
        </p:nvSpPr>
        <p:spPr>
          <a:xfrm>
            <a:off x="2108895" y="519981"/>
            <a:ext cx="5184576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2</a:t>
            </a: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、</a:t>
            </a:r>
            <a:r>
              <a:rPr lang="en-US" altLang="zh-CN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Three.js</a:t>
            </a: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开发游戏地图</a:t>
            </a:r>
            <a:endParaRPr lang="en-US" altLang="zh-CN" sz="3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344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83" y="375964"/>
            <a:ext cx="4464496" cy="6501693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1486148" y="220363"/>
            <a:ext cx="5184576" cy="6047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3</a:t>
            </a: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、游戏效果图</a:t>
            </a:r>
            <a:endParaRPr lang="en-US" altLang="zh-CN" sz="3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99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59" y="375965"/>
            <a:ext cx="4464496" cy="6501693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</p:pic>
      <p:sp>
        <p:nvSpPr>
          <p:cNvPr id="3" name="椭圆 2"/>
          <p:cNvSpPr/>
          <p:nvPr/>
        </p:nvSpPr>
        <p:spPr>
          <a:xfrm>
            <a:off x="1244799" y="2680221"/>
            <a:ext cx="792088" cy="28803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117007" y="3544317"/>
            <a:ext cx="864096" cy="18002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25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59" y="375965"/>
            <a:ext cx="4464496" cy="6501693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</p:pic>
      <p:sp>
        <p:nvSpPr>
          <p:cNvPr id="3" name="椭圆 2"/>
          <p:cNvSpPr/>
          <p:nvPr/>
        </p:nvSpPr>
        <p:spPr>
          <a:xfrm>
            <a:off x="1244799" y="2680221"/>
            <a:ext cx="792088" cy="28803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117007" y="3544317"/>
            <a:ext cx="864096" cy="18002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10" y="375964"/>
            <a:ext cx="4638061" cy="65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15" y="386082"/>
            <a:ext cx="4202400" cy="6120000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</p:pic>
      <p:sp>
        <p:nvSpPr>
          <p:cNvPr id="3" name="椭圆 2"/>
          <p:cNvSpPr/>
          <p:nvPr/>
        </p:nvSpPr>
        <p:spPr>
          <a:xfrm>
            <a:off x="2324919" y="2486365"/>
            <a:ext cx="792088" cy="288032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110115" y="3435964"/>
            <a:ext cx="864096" cy="1800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95" y="375964"/>
            <a:ext cx="4365776" cy="6120000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H="1" flipV="1">
            <a:off x="8000195" y="3363956"/>
            <a:ext cx="3384376" cy="1944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80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9" y="238745"/>
            <a:ext cx="4495800" cy="68339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91" y="238745"/>
            <a:ext cx="4864100" cy="68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7" y="447973"/>
            <a:ext cx="4559300" cy="65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7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7" y="447973"/>
            <a:ext cx="4559300" cy="654062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748855" y="2278125"/>
            <a:ext cx="792088" cy="2202296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269135" y="2515177"/>
            <a:ext cx="792088" cy="160520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28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3373052" y="1021084"/>
            <a:ext cx="3041025" cy="93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5399" cap="all" dirty="0">
                <a:solidFill>
                  <a:srgbClr val="01AA7D"/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5399" cap="all" dirty="0">
              <a:solidFill>
                <a:srgbClr val="01AA7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7114343" y="1098803"/>
            <a:ext cx="1106072" cy="67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cap="all" spc="300" dirty="0">
                <a:solidFill>
                  <a:srgbClr val="01AA7D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altLang="zh-CN" sz="4000" b="1" cap="all" spc="300" dirty="0">
              <a:solidFill>
                <a:srgbClr val="01AA7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42356" y="2308185"/>
            <a:ext cx="2037737" cy="66883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cs typeface="+mn-ea"/>
                <a:sym typeface="+mn-lt"/>
              </a:rPr>
              <a:t>主题理解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06252" y="2386042"/>
            <a:ext cx="513127" cy="513125"/>
            <a:chOff x="304800" y="673100"/>
            <a:chExt cx="4000500" cy="4000500"/>
          </a:xfrm>
          <a:solidFill>
            <a:srgbClr val="01AA7D"/>
          </a:solidFill>
          <a:effectLst/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7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b="1" kern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b="1" kern="0" dirty="0">
                  <a:solidFill>
                    <a:sysClr val="window" lastClr="FFFFFF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sz="4800" b="1" kern="0" dirty="0">
                <a:solidFill>
                  <a:sysClr val="window" lastClr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5442356" y="3096940"/>
            <a:ext cx="2037737" cy="66883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cs typeface="+mn-ea"/>
                <a:sym typeface="+mn-lt"/>
              </a:rPr>
              <a:t>解决需求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06252" y="3174797"/>
            <a:ext cx="513127" cy="513125"/>
            <a:chOff x="304800" y="673100"/>
            <a:chExt cx="4000500" cy="4000500"/>
          </a:xfrm>
          <a:solidFill>
            <a:srgbClr val="01AA7D"/>
          </a:solidFill>
          <a:effectLst/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7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b="1" kern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b="1" kern="0" dirty="0">
                  <a:solidFill>
                    <a:sysClr val="window" lastClr="FFFFFF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zh-CN" altLang="en-US" sz="4800" b="1" kern="0" dirty="0">
                <a:solidFill>
                  <a:sysClr val="window" lastClr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5442356" y="3919864"/>
            <a:ext cx="2037737" cy="66883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cs typeface="+mn-ea"/>
                <a:sym typeface="+mn-lt"/>
              </a:rPr>
              <a:t>开发流程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06252" y="3997721"/>
            <a:ext cx="513127" cy="513125"/>
            <a:chOff x="304800" y="673100"/>
            <a:chExt cx="4000500" cy="4000500"/>
          </a:xfrm>
          <a:solidFill>
            <a:srgbClr val="01AA7D"/>
          </a:solidFill>
          <a:effectLst/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7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b="1" kern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b="1" kern="0" dirty="0">
                  <a:solidFill>
                    <a:sysClr val="window" lastClr="FFFFFF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en-US" sz="4800" b="1" kern="0" dirty="0">
                <a:solidFill>
                  <a:sysClr val="window" lastClr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5556970" y="4724725"/>
            <a:ext cx="1808507" cy="66883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3600" b="1" dirty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App</a:t>
            </a:r>
            <a:r>
              <a:rPr lang="zh-CN" altLang="en-US" sz="36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演示</a:t>
            </a:r>
            <a:endParaRPr lang="zh-CN" altLang="en-US" sz="36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506252" y="4802541"/>
            <a:ext cx="513127" cy="513125"/>
            <a:chOff x="304800" y="673100"/>
            <a:chExt cx="4000500" cy="4000500"/>
          </a:xfrm>
          <a:solidFill>
            <a:srgbClr val="01AA7D"/>
          </a:solidFill>
          <a:effectLst/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7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b="1" kern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b="1" kern="0" dirty="0">
                  <a:solidFill>
                    <a:sysClr val="window" lastClr="FFFFFF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zh-CN" altLang="en-US" sz="4800" b="1" kern="0" dirty="0">
                <a:solidFill>
                  <a:sysClr val="window" lastClr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7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7" y="447973"/>
            <a:ext cx="4559300" cy="654062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748855" y="2278125"/>
            <a:ext cx="792088" cy="2202296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269135" y="2515177"/>
            <a:ext cx="792088" cy="160520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66" y="447973"/>
            <a:ext cx="4635500" cy="65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7" y="447973"/>
            <a:ext cx="4559300" cy="654062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748855" y="2278125"/>
            <a:ext cx="792088" cy="2202296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269135" y="2515177"/>
            <a:ext cx="792088" cy="160520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66" y="447973"/>
            <a:ext cx="4635500" cy="6540624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>
            <a:off x="8229575" y="1851522"/>
            <a:ext cx="2952328" cy="1842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4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3"/>
          <p:cNvSpPr txBox="1">
            <a:spLocks noChangeArrowheads="1"/>
          </p:cNvSpPr>
          <p:nvPr/>
        </p:nvSpPr>
        <p:spPr bwMode="auto">
          <a:xfrm>
            <a:off x="3909095" y="1456085"/>
            <a:ext cx="532859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8000" b="1" cap="all" dirty="0" smtClean="0">
                <a:solidFill>
                  <a:schemeClr val="accent1"/>
                </a:solidFill>
                <a:latin typeface="宋体" panose="02010600030101010101" pitchFamily="2" charset="-122"/>
                <a:cs typeface="+mn-ea"/>
                <a:sym typeface="+mn-lt"/>
              </a:rPr>
              <a:t>Thanks </a:t>
            </a:r>
          </a:p>
          <a:p>
            <a:pPr algn="ctr">
              <a:buNone/>
            </a:pPr>
            <a:r>
              <a:rPr lang="en-US" altLang="zh-CN" sz="8000" b="1" cap="all" dirty="0" smtClean="0">
                <a:solidFill>
                  <a:schemeClr val="accent1"/>
                </a:solidFill>
                <a:latin typeface="宋体" panose="02010600030101010101" pitchFamily="2" charset="-122"/>
                <a:cs typeface="+mn-ea"/>
                <a:sym typeface="+mn-lt"/>
              </a:rPr>
              <a:t>FOR    WATCHING!</a:t>
            </a:r>
            <a:endParaRPr lang="zh-CN" altLang="en-US" sz="8000" b="1" cap="all" dirty="0">
              <a:solidFill>
                <a:schemeClr val="accent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4" name="Position Music - Nox Trigger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1001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7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>
            <a:spLocks noChangeArrowheads="1"/>
          </p:cNvSpPr>
          <p:nvPr/>
        </p:nvSpPr>
        <p:spPr bwMode="auto">
          <a:xfrm>
            <a:off x="5014613" y="2183764"/>
            <a:ext cx="3877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defTabSz="963990"/>
            <a:r>
              <a:rPr lang="zh-CN" altLang="en-US" sz="7200" b="1" dirty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主题理解</a:t>
            </a:r>
          </a:p>
        </p:txBody>
      </p:sp>
      <p:sp>
        <p:nvSpPr>
          <p:cNvPr id="23" name="Text Box 3"/>
          <p:cNvSpPr>
            <a:spLocks noChangeArrowheads="1"/>
          </p:cNvSpPr>
          <p:nvPr/>
        </p:nvSpPr>
        <p:spPr bwMode="auto">
          <a:xfrm>
            <a:off x="2756967" y="2196843"/>
            <a:ext cx="110799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7200" b="1" dirty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01</a:t>
            </a:r>
            <a:endParaRPr lang="zh-CN" altLang="en-US" sz="7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52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10569096" y="517792"/>
            <a:ext cx="1667880" cy="1835893"/>
          </a:xfrm>
          <a:custGeom>
            <a:avLst/>
            <a:gdLst>
              <a:gd name="T0" fmla="*/ 774 w 1058"/>
              <a:gd name="T1" fmla="*/ 1252 h 1252"/>
              <a:gd name="T2" fmla="*/ 283 w 1058"/>
              <a:gd name="T3" fmla="*/ 1252 h 1252"/>
              <a:gd name="T4" fmla="*/ 248 w 1058"/>
              <a:gd name="T5" fmla="*/ 1218 h 1252"/>
              <a:gd name="T6" fmla="*/ 142 w 1058"/>
              <a:gd name="T7" fmla="*/ 887 h 1252"/>
              <a:gd name="T8" fmla="*/ 110 w 1058"/>
              <a:gd name="T9" fmla="*/ 831 h 1252"/>
              <a:gd name="T10" fmla="*/ 0 w 1058"/>
              <a:gd name="T11" fmla="*/ 529 h 1252"/>
              <a:gd name="T12" fmla="*/ 529 w 1058"/>
              <a:gd name="T13" fmla="*/ 0 h 1252"/>
              <a:gd name="T14" fmla="*/ 1058 w 1058"/>
              <a:gd name="T15" fmla="*/ 529 h 1252"/>
              <a:gd name="T16" fmla="*/ 947 w 1058"/>
              <a:gd name="T17" fmla="*/ 831 h 1252"/>
              <a:gd name="T18" fmla="*/ 916 w 1058"/>
              <a:gd name="T19" fmla="*/ 887 h 1252"/>
              <a:gd name="T20" fmla="*/ 810 w 1058"/>
              <a:gd name="T21" fmla="*/ 1218 h 1252"/>
              <a:gd name="T22" fmla="*/ 774 w 1058"/>
              <a:gd name="T23" fmla="*/ 1252 h 1252"/>
              <a:gd name="T24" fmla="*/ 315 w 1058"/>
              <a:gd name="T25" fmla="*/ 1180 h 1252"/>
              <a:gd name="T26" fmla="*/ 742 w 1058"/>
              <a:gd name="T27" fmla="*/ 1180 h 1252"/>
              <a:gd name="T28" fmla="*/ 851 w 1058"/>
              <a:gd name="T29" fmla="*/ 857 h 1252"/>
              <a:gd name="T30" fmla="*/ 885 w 1058"/>
              <a:gd name="T31" fmla="*/ 794 h 1252"/>
              <a:gd name="T32" fmla="*/ 986 w 1058"/>
              <a:gd name="T33" fmla="*/ 529 h 1252"/>
              <a:gd name="T34" fmla="*/ 529 w 1058"/>
              <a:gd name="T35" fmla="*/ 72 h 1252"/>
              <a:gd name="T36" fmla="*/ 72 w 1058"/>
              <a:gd name="T37" fmla="*/ 529 h 1252"/>
              <a:gd name="T38" fmla="*/ 172 w 1058"/>
              <a:gd name="T39" fmla="*/ 794 h 1252"/>
              <a:gd name="T40" fmla="*/ 207 w 1058"/>
              <a:gd name="T41" fmla="*/ 857 h 1252"/>
              <a:gd name="T42" fmla="*/ 315 w 1058"/>
              <a:gd name="T43" fmla="*/ 1180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8" h="1252">
                <a:moveTo>
                  <a:pt x="774" y="1252"/>
                </a:moveTo>
                <a:cubicBezTo>
                  <a:pt x="283" y="1252"/>
                  <a:pt x="283" y="1252"/>
                  <a:pt x="283" y="1252"/>
                </a:cubicBezTo>
                <a:cubicBezTo>
                  <a:pt x="264" y="1252"/>
                  <a:pt x="249" y="1237"/>
                  <a:pt x="248" y="1218"/>
                </a:cubicBezTo>
                <a:cubicBezTo>
                  <a:pt x="247" y="1217"/>
                  <a:pt x="239" y="1097"/>
                  <a:pt x="142" y="887"/>
                </a:cubicBezTo>
                <a:cubicBezTo>
                  <a:pt x="135" y="873"/>
                  <a:pt x="123" y="853"/>
                  <a:pt x="110" y="831"/>
                </a:cubicBezTo>
                <a:cubicBezTo>
                  <a:pt x="66" y="755"/>
                  <a:pt x="0" y="640"/>
                  <a:pt x="0" y="529"/>
                </a:cubicBezTo>
                <a:cubicBezTo>
                  <a:pt x="0" y="238"/>
                  <a:pt x="237" y="0"/>
                  <a:pt x="529" y="0"/>
                </a:cubicBezTo>
                <a:cubicBezTo>
                  <a:pt x="820" y="0"/>
                  <a:pt x="1058" y="238"/>
                  <a:pt x="1058" y="529"/>
                </a:cubicBezTo>
                <a:cubicBezTo>
                  <a:pt x="1058" y="640"/>
                  <a:pt x="991" y="755"/>
                  <a:pt x="947" y="831"/>
                </a:cubicBezTo>
                <a:cubicBezTo>
                  <a:pt x="934" y="853"/>
                  <a:pt x="923" y="873"/>
                  <a:pt x="916" y="887"/>
                </a:cubicBezTo>
                <a:cubicBezTo>
                  <a:pt x="818" y="1097"/>
                  <a:pt x="810" y="1217"/>
                  <a:pt x="810" y="1218"/>
                </a:cubicBezTo>
                <a:cubicBezTo>
                  <a:pt x="809" y="1237"/>
                  <a:pt x="793" y="1252"/>
                  <a:pt x="774" y="1252"/>
                </a:cubicBezTo>
                <a:close/>
                <a:moveTo>
                  <a:pt x="315" y="1180"/>
                </a:moveTo>
                <a:cubicBezTo>
                  <a:pt x="742" y="1180"/>
                  <a:pt x="742" y="1180"/>
                  <a:pt x="742" y="1180"/>
                </a:cubicBezTo>
                <a:cubicBezTo>
                  <a:pt x="751" y="1127"/>
                  <a:pt x="776" y="1017"/>
                  <a:pt x="851" y="857"/>
                </a:cubicBezTo>
                <a:cubicBezTo>
                  <a:pt x="859" y="840"/>
                  <a:pt x="871" y="819"/>
                  <a:pt x="885" y="794"/>
                </a:cubicBezTo>
                <a:cubicBezTo>
                  <a:pt x="928" y="721"/>
                  <a:pt x="986" y="621"/>
                  <a:pt x="986" y="529"/>
                </a:cubicBezTo>
                <a:cubicBezTo>
                  <a:pt x="986" y="277"/>
                  <a:pt x="781" y="72"/>
                  <a:pt x="529" y="72"/>
                </a:cubicBezTo>
                <a:cubicBezTo>
                  <a:pt x="277" y="72"/>
                  <a:pt x="72" y="277"/>
                  <a:pt x="72" y="529"/>
                </a:cubicBezTo>
                <a:cubicBezTo>
                  <a:pt x="72" y="621"/>
                  <a:pt x="130" y="721"/>
                  <a:pt x="172" y="794"/>
                </a:cubicBezTo>
                <a:cubicBezTo>
                  <a:pt x="187" y="819"/>
                  <a:pt x="199" y="840"/>
                  <a:pt x="207" y="857"/>
                </a:cubicBezTo>
                <a:cubicBezTo>
                  <a:pt x="281" y="1017"/>
                  <a:pt x="307" y="1127"/>
                  <a:pt x="315" y="11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Freeform 16"/>
          <p:cNvSpPr>
            <a:spLocks noEditPoints="1"/>
          </p:cNvSpPr>
          <p:nvPr/>
        </p:nvSpPr>
        <p:spPr bwMode="auto">
          <a:xfrm>
            <a:off x="11009193" y="2410612"/>
            <a:ext cx="787685" cy="662038"/>
          </a:xfrm>
          <a:custGeom>
            <a:avLst/>
            <a:gdLst>
              <a:gd name="T0" fmla="*/ 495 w 541"/>
              <a:gd name="T1" fmla="*/ 223 h 434"/>
              <a:gd name="T2" fmla="*/ 540 w 541"/>
              <a:gd name="T3" fmla="*/ 168 h 434"/>
              <a:gd name="T4" fmla="*/ 494 w 541"/>
              <a:gd name="T5" fmla="*/ 112 h 434"/>
              <a:gd name="T6" fmla="*/ 540 w 541"/>
              <a:gd name="T7" fmla="*/ 57 h 434"/>
              <a:gd name="T8" fmla="*/ 483 w 541"/>
              <a:gd name="T9" fmla="*/ 0 h 434"/>
              <a:gd name="T10" fmla="*/ 56 w 541"/>
              <a:gd name="T11" fmla="*/ 0 h 434"/>
              <a:gd name="T12" fmla="*/ 0 w 541"/>
              <a:gd name="T13" fmla="*/ 56 h 434"/>
              <a:gd name="T14" fmla="*/ 46 w 541"/>
              <a:gd name="T15" fmla="*/ 112 h 434"/>
              <a:gd name="T16" fmla="*/ 0 w 541"/>
              <a:gd name="T17" fmla="*/ 167 h 434"/>
              <a:gd name="T18" fmla="*/ 46 w 541"/>
              <a:gd name="T19" fmla="*/ 223 h 434"/>
              <a:gd name="T20" fmla="*/ 1 w 541"/>
              <a:gd name="T21" fmla="*/ 278 h 434"/>
              <a:gd name="T22" fmla="*/ 57 w 541"/>
              <a:gd name="T23" fmla="*/ 334 h 434"/>
              <a:gd name="T24" fmla="*/ 157 w 541"/>
              <a:gd name="T25" fmla="*/ 334 h 434"/>
              <a:gd name="T26" fmla="*/ 161 w 541"/>
              <a:gd name="T27" fmla="*/ 351 h 434"/>
              <a:gd name="T28" fmla="*/ 272 w 541"/>
              <a:gd name="T29" fmla="*/ 433 h 434"/>
              <a:gd name="T30" fmla="*/ 383 w 541"/>
              <a:gd name="T31" fmla="*/ 335 h 434"/>
              <a:gd name="T32" fmla="*/ 484 w 541"/>
              <a:gd name="T33" fmla="*/ 335 h 434"/>
              <a:gd name="T34" fmla="*/ 541 w 541"/>
              <a:gd name="T35" fmla="*/ 278 h 434"/>
              <a:gd name="T36" fmla="*/ 495 w 541"/>
              <a:gd name="T37" fmla="*/ 223 h 434"/>
              <a:gd name="T38" fmla="*/ 423 w 541"/>
              <a:gd name="T39" fmla="*/ 241 h 434"/>
              <a:gd name="T40" fmla="*/ 118 w 541"/>
              <a:gd name="T41" fmla="*/ 241 h 434"/>
              <a:gd name="T42" fmla="*/ 104 w 541"/>
              <a:gd name="T43" fmla="*/ 227 h 434"/>
              <a:gd name="T44" fmla="*/ 118 w 541"/>
              <a:gd name="T45" fmla="*/ 213 h 434"/>
              <a:gd name="T46" fmla="*/ 423 w 541"/>
              <a:gd name="T47" fmla="*/ 213 h 434"/>
              <a:gd name="T48" fmla="*/ 437 w 541"/>
              <a:gd name="T49" fmla="*/ 227 h 434"/>
              <a:gd name="T50" fmla="*/ 423 w 541"/>
              <a:gd name="T51" fmla="*/ 241 h 434"/>
              <a:gd name="T52" fmla="*/ 423 w 541"/>
              <a:gd name="T53" fmla="*/ 116 h 434"/>
              <a:gd name="T54" fmla="*/ 118 w 541"/>
              <a:gd name="T55" fmla="*/ 116 h 434"/>
              <a:gd name="T56" fmla="*/ 104 w 541"/>
              <a:gd name="T57" fmla="*/ 102 h 434"/>
              <a:gd name="T58" fmla="*/ 118 w 541"/>
              <a:gd name="T59" fmla="*/ 88 h 434"/>
              <a:gd name="T60" fmla="*/ 423 w 541"/>
              <a:gd name="T61" fmla="*/ 88 h 434"/>
              <a:gd name="T62" fmla="*/ 437 w 541"/>
              <a:gd name="T63" fmla="*/ 102 h 434"/>
              <a:gd name="T64" fmla="*/ 423 w 541"/>
              <a:gd name="T65" fmla="*/ 116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" h="434">
                <a:moveTo>
                  <a:pt x="495" y="223"/>
                </a:moveTo>
                <a:cubicBezTo>
                  <a:pt x="521" y="218"/>
                  <a:pt x="540" y="195"/>
                  <a:pt x="540" y="168"/>
                </a:cubicBezTo>
                <a:cubicBezTo>
                  <a:pt x="540" y="140"/>
                  <a:pt x="520" y="117"/>
                  <a:pt x="494" y="112"/>
                </a:cubicBezTo>
                <a:cubicBezTo>
                  <a:pt x="520" y="107"/>
                  <a:pt x="540" y="84"/>
                  <a:pt x="540" y="57"/>
                </a:cubicBezTo>
                <a:cubicBezTo>
                  <a:pt x="540" y="26"/>
                  <a:pt x="514" y="0"/>
                  <a:pt x="48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4"/>
                  <a:pt x="20" y="107"/>
                  <a:pt x="46" y="112"/>
                </a:cubicBezTo>
                <a:cubicBezTo>
                  <a:pt x="20" y="117"/>
                  <a:pt x="0" y="140"/>
                  <a:pt x="0" y="167"/>
                </a:cubicBezTo>
                <a:cubicBezTo>
                  <a:pt x="0" y="195"/>
                  <a:pt x="20" y="218"/>
                  <a:pt x="46" y="223"/>
                </a:cubicBezTo>
                <a:cubicBezTo>
                  <a:pt x="20" y="228"/>
                  <a:pt x="1" y="250"/>
                  <a:pt x="1" y="278"/>
                </a:cubicBezTo>
                <a:cubicBezTo>
                  <a:pt x="1" y="309"/>
                  <a:pt x="26" y="334"/>
                  <a:pt x="57" y="334"/>
                </a:cubicBezTo>
                <a:cubicBezTo>
                  <a:pt x="157" y="334"/>
                  <a:pt x="157" y="334"/>
                  <a:pt x="157" y="334"/>
                </a:cubicBezTo>
                <a:cubicBezTo>
                  <a:pt x="158" y="340"/>
                  <a:pt x="159" y="345"/>
                  <a:pt x="161" y="351"/>
                </a:cubicBezTo>
                <a:cubicBezTo>
                  <a:pt x="175" y="399"/>
                  <a:pt x="219" y="434"/>
                  <a:pt x="272" y="433"/>
                </a:cubicBezTo>
                <a:cubicBezTo>
                  <a:pt x="331" y="433"/>
                  <a:pt x="380" y="392"/>
                  <a:pt x="383" y="335"/>
                </a:cubicBezTo>
                <a:cubicBezTo>
                  <a:pt x="484" y="335"/>
                  <a:pt x="484" y="335"/>
                  <a:pt x="484" y="335"/>
                </a:cubicBezTo>
                <a:cubicBezTo>
                  <a:pt x="515" y="335"/>
                  <a:pt x="541" y="309"/>
                  <a:pt x="541" y="278"/>
                </a:cubicBezTo>
                <a:cubicBezTo>
                  <a:pt x="541" y="251"/>
                  <a:pt x="521" y="228"/>
                  <a:pt x="495" y="223"/>
                </a:cubicBezTo>
                <a:close/>
                <a:moveTo>
                  <a:pt x="423" y="241"/>
                </a:moveTo>
                <a:cubicBezTo>
                  <a:pt x="118" y="241"/>
                  <a:pt x="118" y="241"/>
                  <a:pt x="118" y="241"/>
                </a:cubicBezTo>
                <a:cubicBezTo>
                  <a:pt x="110" y="241"/>
                  <a:pt x="104" y="234"/>
                  <a:pt x="104" y="227"/>
                </a:cubicBezTo>
                <a:cubicBezTo>
                  <a:pt x="104" y="219"/>
                  <a:pt x="110" y="213"/>
                  <a:pt x="118" y="213"/>
                </a:cubicBezTo>
                <a:cubicBezTo>
                  <a:pt x="423" y="213"/>
                  <a:pt x="423" y="213"/>
                  <a:pt x="423" y="213"/>
                </a:cubicBezTo>
                <a:cubicBezTo>
                  <a:pt x="431" y="213"/>
                  <a:pt x="437" y="219"/>
                  <a:pt x="437" y="227"/>
                </a:cubicBezTo>
                <a:cubicBezTo>
                  <a:pt x="437" y="234"/>
                  <a:pt x="431" y="241"/>
                  <a:pt x="423" y="241"/>
                </a:cubicBezTo>
                <a:close/>
                <a:moveTo>
                  <a:pt x="423" y="116"/>
                </a:moveTo>
                <a:cubicBezTo>
                  <a:pt x="118" y="116"/>
                  <a:pt x="118" y="116"/>
                  <a:pt x="118" y="116"/>
                </a:cubicBezTo>
                <a:cubicBezTo>
                  <a:pt x="110" y="116"/>
                  <a:pt x="104" y="110"/>
                  <a:pt x="104" y="102"/>
                </a:cubicBezTo>
                <a:cubicBezTo>
                  <a:pt x="104" y="95"/>
                  <a:pt x="110" y="88"/>
                  <a:pt x="118" y="88"/>
                </a:cubicBezTo>
                <a:cubicBezTo>
                  <a:pt x="423" y="88"/>
                  <a:pt x="423" y="88"/>
                  <a:pt x="423" y="88"/>
                </a:cubicBezTo>
                <a:cubicBezTo>
                  <a:pt x="431" y="88"/>
                  <a:pt x="437" y="95"/>
                  <a:pt x="437" y="102"/>
                </a:cubicBezTo>
                <a:cubicBezTo>
                  <a:pt x="437" y="110"/>
                  <a:pt x="431" y="116"/>
                  <a:pt x="423" y="1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765955" y="643154"/>
            <a:ext cx="1274160" cy="1194985"/>
            <a:chOff x="8169276" y="952501"/>
            <a:chExt cx="3781424" cy="3384550"/>
          </a:xfrm>
          <a:solidFill>
            <a:schemeClr val="accent1"/>
          </a:solidFill>
        </p:grpSpPr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9297988" y="1533526"/>
              <a:ext cx="1392237" cy="1004888"/>
            </a:xfrm>
            <a:custGeom>
              <a:avLst/>
              <a:gdLst>
                <a:gd name="T0" fmla="*/ 142 w 370"/>
                <a:gd name="T1" fmla="*/ 228 h 267"/>
                <a:gd name="T2" fmla="*/ 241 w 370"/>
                <a:gd name="T3" fmla="*/ 248 h 267"/>
                <a:gd name="T4" fmla="*/ 303 w 370"/>
                <a:gd name="T5" fmla="*/ 226 h 267"/>
                <a:gd name="T6" fmla="*/ 368 w 370"/>
                <a:gd name="T7" fmla="*/ 107 h 267"/>
                <a:gd name="T8" fmla="*/ 278 w 370"/>
                <a:gd name="T9" fmla="*/ 11 h 267"/>
                <a:gd name="T10" fmla="*/ 179 w 370"/>
                <a:gd name="T11" fmla="*/ 58 h 267"/>
                <a:gd name="T12" fmla="*/ 168 w 370"/>
                <a:gd name="T13" fmla="*/ 65 h 267"/>
                <a:gd name="T14" fmla="*/ 155 w 370"/>
                <a:gd name="T15" fmla="*/ 60 h 267"/>
                <a:gd name="T16" fmla="*/ 67 w 370"/>
                <a:gd name="T17" fmla="*/ 47 h 267"/>
                <a:gd name="T18" fmla="*/ 0 w 370"/>
                <a:gd name="T19" fmla="*/ 116 h 267"/>
                <a:gd name="T20" fmla="*/ 9 w 370"/>
                <a:gd name="T21" fmla="*/ 121 h 267"/>
                <a:gd name="T22" fmla="*/ 84 w 370"/>
                <a:gd name="T23" fmla="*/ 267 h 267"/>
                <a:gd name="T24" fmla="*/ 142 w 370"/>
                <a:gd name="T25" fmla="*/ 22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0" h="267">
                  <a:moveTo>
                    <a:pt x="142" y="228"/>
                  </a:moveTo>
                  <a:cubicBezTo>
                    <a:pt x="189" y="219"/>
                    <a:pt x="225" y="237"/>
                    <a:pt x="241" y="248"/>
                  </a:cubicBezTo>
                  <a:cubicBezTo>
                    <a:pt x="253" y="241"/>
                    <a:pt x="275" y="230"/>
                    <a:pt x="303" y="226"/>
                  </a:cubicBezTo>
                  <a:cubicBezTo>
                    <a:pt x="304" y="191"/>
                    <a:pt x="319" y="134"/>
                    <a:pt x="368" y="107"/>
                  </a:cubicBezTo>
                  <a:cubicBezTo>
                    <a:pt x="370" y="82"/>
                    <a:pt x="350" y="22"/>
                    <a:pt x="278" y="11"/>
                  </a:cubicBezTo>
                  <a:cubicBezTo>
                    <a:pt x="211" y="0"/>
                    <a:pt x="181" y="56"/>
                    <a:pt x="179" y="58"/>
                  </a:cubicBezTo>
                  <a:cubicBezTo>
                    <a:pt x="177" y="62"/>
                    <a:pt x="173" y="65"/>
                    <a:pt x="168" y="65"/>
                  </a:cubicBezTo>
                  <a:cubicBezTo>
                    <a:pt x="163" y="66"/>
                    <a:pt x="158" y="64"/>
                    <a:pt x="155" y="60"/>
                  </a:cubicBezTo>
                  <a:cubicBezTo>
                    <a:pt x="155" y="59"/>
                    <a:pt x="133" y="32"/>
                    <a:pt x="67" y="47"/>
                  </a:cubicBezTo>
                  <a:cubicBezTo>
                    <a:pt x="14" y="60"/>
                    <a:pt x="2" y="101"/>
                    <a:pt x="0" y="116"/>
                  </a:cubicBezTo>
                  <a:cubicBezTo>
                    <a:pt x="3" y="117"/>
                    <a:pt x="6" y="119"/>
                    <a:pt x="9" y="121"/>
                  </a:cubicBezTo>
                  <a:cubicBezTo>
                    <a:pt x="63" y="161"/>
                    <a:pt x="80" y="224"/>
                    <a:pt x="84" y="267"/>
                  </a:cubicBezTo>
                  <a:cubicBezTo>
                    <a:pt x="96" y="250"/>
                    <a:pt x="114" y="234"/>
                    <a:pt x="142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8169276" y="952501"/>
              <a:ext cx="3781424" cy="3384550"/>
            </a:xfrm>
            <a:custGeom>
              <a:avLst/>
              <a:gdLst>
                <a:gd name="T0" fmla="*/ 932 w 1005"/>
                <a:gd name="T1" fmla="*/ 313 h 899"/>
                <a:gd name="T2" fmla="*/ 693 w 1005"/>
                <a:gd name="T3" fmla="*/ 126 h 899"/>
                <a:gd name="T4" fmla="*/ 192 w 1005"/>
                <a:gd name="T5" fmla="*/ 181 h 899"/>
                <a:gd name="T6" fmla="*/ 261 w 1005"/>
                <a:gd name="T7" fmla="*/ 549 h 899"/>
                <a:gd name="T8" fmla="*/ 292 w 1005"/>
                <a:gd name="T9" fmla="*/ 298 h 899"/>
                <a:gd name="T10" fmla="*/ 155 w 1005"/>
                <a:gd name="T11" fmla="*/ 377 h 899"/>
                <a:gd name="T12" fmla="*/ 244 w 1005"/>
                <a:gd name="T13" fmla="*/ 409 h 899"/>
                <a:gd name="T14" fmla="*/ 255 w 1005"/>
                <a:gd name="T15" fmla="*/ 435 h 899"/>
                <a:gd name="T16" fmla="*/ 128 w 1005"/>
                <a:gd name="T17" fmla="*/ 388 h 899"/>
                <a:gd name="T18" fmla="*/ 274 w 1005"/>
                <a:gd name="T19" fmla="*/ 257 h 899"/>
                <a:gd name="T20" fmla="*/ 464 w 1005"/>
                <a:gd name="T21" fmla="*/ 184 h 899"/>
                <a:gd name="T22" fmla="*/ 673 w 1005"/>
                <a:gd name="T23" fmla="*/ 190 h 899"/>
                <a:gd name="T24" fmla="*/ 851 w 1005"/>
                <a:gd name="T25" fmla="*/ 291 h 899"/>
                <a:gd name="T26" fmla="*/ 914 w 1005"/>
                <a:gd name="T27" fmla="*/ 518 h 899"/>
                <a:gd name="T28" fmla="*/ 747 w 1005"/>
                <a:gd name="T29" fmla="*/ 572 h 899"/>
                <a:gd name="T30" fmla="*/ 474 w 1005"/>
                <a:gd name="T31" fmla="*/ 615 h 899"/>
                <a:gd name="T32" fmla="*/ 421 w 1005"/>
                <a:gd name="T33" fmla="*/ 572 h 899"/>
                <a:gd name="T34" fmla="*/ 446 w 1005"/>
                <a:gd name="T35" fmla="*/ 560 h 899"/>
                <a:gd name="T36" fmla="*/ 553 w 1005"/>
                <a:gd name="T37" fmla="*/ 547 h 899"/>
                <a:gd name="T38" fmla="*/ 854 w 1005"/>
                <a:gd name="T39" fmla="*/ 560 h 899"/>
                <a:gd name="T40" fmla="*/ 857 w 1005"/>
                <a:gd name="T41" fmla="*/ 427 h 899"/>
                <a:gd name="T42" fmla="*/ 831 w 1005"/>
                <a:gd name="T43" fmla="*/ 311 h 899"/>
                <a:gd name="T44" fmla="*/ 632 w 1005"/>
                <a:gd name="T45" fmla="*/ 378 h 899"/>
                <a:gd name="T46" fmla="*/ 742 w 1005"/>
                <a:gd name="T47" fmla="*/ 461 h 899"/>
                <a:gd name="T48" fmla="*/ 549 w 1005"/>
                <a:gd name="T49" fmla="*/ 430 h 899"/>
                <a:gd name="T50" fmla="*/ 447 w 1005"/>
                <a:gd name="T51" fmla="*/ 410 h 899"/>
                <a:gd name="T52" fmla="*/ 381 w 1005"/>
                <a:gd name="T53" fmla="*/ 488 h 899"/>
                <a:gd name="T54" fmla="*/ 300 w 1005"/>
                <a:gd name="T55" fmla="*/ 535 h 899"/>
                <a:gd name="T56" fmla="*/ 298 w 1005"/>
                <a:gd name="T57" fmla="*/ 538 h 899"/>
                <a:gd name="T58" fmla="*/ 274 w 1005"/>
                <a:gd name="T59" fmla="*/ 618 h 899"/>
                <a:gd name="T60" fmla="*/ 288 w 1005"/>
                <a:gd name="T61" fmla="*/ 665 h 899"/>
                <a:gd name="T62" fmla="*/ 352 w 1005"/>
                <a:gd name="T63" fmla="*/ 724 h 899"/>
                <a:gd name="T64" fmla="*/ 571 w 1005"/>
                <a:gd name="T65" fmla="*/ 769 h 899"/>
                <a:gd name="T66" fmla="*/ 570 w 1005"/>
                <a:gd name="T67" fmla="*/ 769 h 899"/>
                <a:gd name="T68" fmla="*/ 681 w 1005"/>
                <a:gd name="T69" fmla="*/ 675 h 899"/>
                <a:gd name="T70" fmla="*/ 650 w 1005"/>
                <a:gd name="T71" fmla="*/ 634 h 899"/>
                <a:gd name="T72" fmla="*/ 708 w 1005"/>
                <a:gd name="T73" fmla="*/ 665 h 899"/>
                <a:gd name="T74" fmla="*/ 691 w 1005"/>
                <a:gd name="T75" fmla="*/ 750 h 899"/>
                <a:gd name="T76" fmla="*/ 491 w 1005"/>
                <a:gd name="T77" fmla="*/ 785 h 899"/>
                <a:gd name="T78" fmla="*/ 787 w 1005"/>
                <a:gd name="T79" fmla="*/ 830 h 899"/>
                <a:gd name="T80" fmla="*/ 1001 w 1005"/>
                <a:gd name="T81" fmla="*/ 47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5" h="899">
                  <a:moveTo>
                    <a:pt x="1001" y="474"/>
                  </a:moveTo>
                  <a:cubicBezTo>
                    <a:pt x="997" y="357"/>
                    <a:pt x="932" y="313"/>
                    <a:pt x="932" y="313"/>
                  </a:cubicBezTo>
                  <a:cubicBezTo>
                    <a:pt x="932" y="313"/>
                    <a:pt x="924" y="257"/>
                    <a:pt x="873" y="197"/>
                  </a:cubicBezTo>
                  <a:cubicBezTo>
                    <a:pt x="794" y="111"/>
                    <a:pt x="693" y="126"/>
                    <a:pt x="693" y="126"/>
                  </a:cubicBezTo>
                  <a:cubicBezTo>
                    <a:pt x="563" y="0"/>
                    <a:pt x="430" y="97"/>
                    <a:pt x="430" y="97"/>
                  </a:cubicBezTo>
                  <a:cubicBezTo>
                    <a:pt x="245" y="36"/>
                    <a:pt x="192" y="181"/>
                    <a:pt x="192" y="181"/>
                  </a:cubicBezTo>
                  <a:cubicBezTo>
                    <a:pt x="86" y="193"/>
                    <a:pt x="0" y="317"/>
                    <a:pt x="77" y="450"/>
                  </a:cubicBezTo>
                  <a:cubicBezTo>
                    <a:pt x="136" y="552"/>
                    <a:pt x="224" y="554"/>
                    <a:pt x="261" y="549"/>
                  </a:cubicBezTo>
                  <a:cubicBezTo>
                    <a:pt x="274" y="517"/>
                    <a:pt x="300" y="481"/>
                    <a:pt x="357" y="465"/>
                  </a:cubicBezTo>
                  <a:cubicBezTo>
                    <a:pt x="358" y="459"/>
                    <a:pt x="365" y="350"/>
                    <a:pt x="292" y="298"/>
                  </a:cubicBezTo>
                  <a:cubicBezTo>
                    <a:pt x="249" y="267"/>
                    <a:pt x="201" y="275"/>
                    <a:pt x="174" y="295"/>
                  </a:cubicBezTo>
                  <a:cubicBezTo>
                    <a:pt x="149" y="315"/>
                    <a:pt x="142" y="345"/>
                    <a:pt x="155" y="377"/>
                  </a:cubicBezTo>
                  <a:cubicBezTo>
                    <a:pt x="161" y="394"/>
                    <a:pt x="171" y="405"/>
                    <a:pt x="185" y="411"/>
                  </a:cubicBezTo>
                  <a:cubicBezTo>
                    <a:pt x="212" y="422"/>
                    <a:pt x="243" y="409"/>
                    <a:pt x="244" y="409"/>
                  </a:cubicBezTo>
                  <a:cubicBezTo>
                    <a:pt x="251" y="406"/>
                    <a:pt x="259" y="410"/>
                    <a:pt x="262" y="417"/>
                  </a:cubicBezTo>
                  <a:cubicBezTo>
                    <a:pt x="265" y="424"/>
                    <a:pt x="262" y="432"/>
                    <a:pt x="255" y="435"/>
                  </a:cubicBezTo>
                  <a:cubicBezTo>
                    <a:pt x="253" y="436"/>
                    <a:pt x="212" y="453"/>
                    <a:pt x="174" y="437"/>
                  </a:cubicBezTo>
                  <a:cubicBezTo>
                    <a:pt x="154" y="429"/>
                    <a:pt x="138" y="412"/>
                    <a:pt x="128" y="388"/>
                  </a:cubicBezTo>
                  <a:cubicBezTo>
                    <a:pt x="111" y="343"/>
                    <a:pt x="122" y="300"/>
                    <a:pt x="157" y="273"/>
                  </a:cubicBezTo>
                  <a:cubicBezTo>
                    <a:pt x="189" y="248"/>
                    <a:pt x="234" y="243"/>
                    <a:pt x="274" y="257"/>
                  </a:cubicBezTo>
                  <a:cubicBezTo>
                    <a:pt x="281" y="227"/>
                    <a:pt x="304" y="187"/>
                    <a:pt x="361" y="174"/>
                  </a:cubicBezTo>
                  <a:cubicBezTo>
                    <a:pt x="415" y="161"/>
                    <a:pt x="447" y="173"/>
                    <a:pt x="464" y="184"/>
                  </a:cubicBezTo>
                  <a:cubicBezTo>
                    <a:pt x="484" y="158"/>
                    <a:pt x="524" y="127"/>
                    <a:pt x="582" y="137"/>
                  </a:cubicBezTo>
                  <a:cubicBezTo>
                    <a:pt x="631" y="145"/>
                    <a:pt x="658" y="170"/>
                    <a:pt x="673" y="190"/>
                  </a:cubicBezTo>
                  <a:cubicBezTo>
                    <a:pt x="686" y="208"/>
                    <a:pt x="694" y="230"/>
                    <a:pt x="696" y="250"/>
                  </a:cubicBezTo>
                  <a:cubicBezTo>
                    <a:pt x="751" y="237"/>
                    <a:pt x="814" y="253"/>
                    <a:pt x="851" y="291"/>
                  </a:cubicBezTo>
                  <a:cubicBezTo>
                    <a:pt x="881" y="322"/>
                    <a:pt x="892" y="365"/>
                    <a:pt x="881" y="411"/>
                  </a:cubicBezTo>
                  <a:cubicBezTo>
                    <a:pt x="895" y="424"/>
                    <a:pt x="922" y="459"/>
                    <a:pt x="914" y="518"/>
                  </a:cubicBezTo>
                  <a:cubicBezTo>
                    <a:pt x="910" y="549"/>
                    <a:pt x="893" y="573"/>
                    <a:pt x="866" y="586"/>
                  </a:cubicBezTo>
                  <a:cubicBezTo>
                    <a:pt x="831" y="602"/>
                    <a:pt x="785" y="596"/>
                    <a:pt x="747" y="572"/>
                  </a:cubicBezTo>
                  <a:cubicBezTo>
                    <a:pt x="693" y="538"/>
                    <a:pt x="609" y="536"/>
                    <a:pt x="571" y="568"/>
                  </a:cubicBezTo>
                  <a:cubicBezTo>
                    <a:pt x="541" y="593"/>
                    <a:pt x="507" y="618"/>
                    <a:pt x="474" y="615"/>
                  </a:cubicBezTo>
                  <a:cubicBezTo>
                    <a:pt x="472" y="615"/>
                    <a:pt x="469" y="615"/>
                    <a:pt x="466" y="614"/>
                  </a:cubicBezTo>
                  <a:cubicBezTo>
                    <a:pt x="447" y="610"/>
                    <a:pt x="432" y="596"/>
                    <a:pt x="421" y="572"/>
                  </a:cubicBezTo>
                  <a:cubicBezTo>
                    <a:pt x="417" y="565"/>
                    <a:pt x="420" y="557"/>
                    <a:pt x="427" y="554"/>
                  </a:cubicBezTo>
                  <a:cubicBezTo>
                    <a:pt x="434" y="550"/>
                    <a:pt x="443" y="553"/>
                    <a:pt x="446" y="560"/>
                  </a:cubicBezTo>
                  <a:cubicBezTo>
                    <a:pt x="453" y="576"/>
                    <a:pt x="462" y="584"/>
                    <a:pt x="473" y="586"/>
                  </a:cubicBezTo>
                  <a:cubicBezTo>
                    <a:pt x="496" y="592"/>
                    <a:pt x="530" y="566"/>
                    <a:pt x="553" y="547"/>
                  </a:cubicBezTo>
                  <a:cubicBezTo>
                    <a:pt x="601" y="506"/>
                    <a:pt x="697" y="507"/>
                    <a:pt x="762" y="548"/>
                  </a:cubicBezTo>
                  <a:cubicBezTo>
                    <a:pt x="792" y="567"/>
                    <a:pt x="828" y="572"/>
                    <a:pt x="854" y="560"/>
                  </a:cubicBezTo>
                  <a:cubicBezTo>
                    <a:pt x="872" y="552"/>
                    <a:pt x="883" y="536"/>
                    <a:pt x="886" y="514"/>
                  </a:cubicBezTo>
                  <a:cubicBezTo>
                    <a:pt x="895" y="455"/>
                    <a:pt x="858" y="427"/>
                    <a:pt x="857" y="427"/>
                  </a:cubicBezTo>
                  <a:cubicBezTo>
                    <a:pt x="852" y="424"/>
                    <a:pt x="850" y="418"/>
                    <a:pt x="852" y="412"/>
                  </a:cubicBezTo>
                  <a:cubicBezTo>
                    <a:pt x="863" y="372"/>
                    <a:pt x="856" y="337"/>
                    <a:pt x="831" y="311"/>
                  </a:cubicBezTo>
                  <a:cubicBezTo>
                    <a:pt x="800" y="280"/>
                    <a:pt x="747" y="266"/>
                    <a:pt x="702" y="278"/>
                  </a:cubicBezTo>
                  <a:cubicBezTo>
                    <a:pt x="642" y="293"/>
                    <a:pt x="633" y="357"/>
                    <a:pt x="632" y="378"/>
                  </a:cubicBezTo>
                  <a:cubicBezTo>
                    <a:pt x="667" y="380"/>
                    <a:pt x="707" y="396"/>
                    <a:pt x="744" y="441"/>
                  </a:cubicBezTo>
                  <a:cubicBezTo>
                    <a:pt x="749" y="447"/>
                    <a:pt x="748" y="456"/>
                    <a:pt x="742" y="461"/>
                  </a:cubicBezTo>
                  <a:cubicBezTo>
                    <a:pt x="736" y="466"/>
                    <a:pt x="727" y="465"/>
                    <a:pt x="722" y="459"/>
                  </a:cubicBezTo>
                  <a:cubicBezTo>
                    <a:pt x="643" y="362"/>
                    <a:pt x="552" y="428"/>
                    <a:pt x="549" y="430"/>
                  </a:cubicBezTo>
                  <a:cubicBezTo>
                    <a:pt x="543" y="434"/>
                    <a:pt x="536" y="434"/>
                    <a:pt x="531" y="430"/>
                  </a:cubicBezTo>
                  <a:cubicBezTo>
                    <a:pt x="529" y="429"/>
                    <a:pt x="496" y="400"/>
                    <a:pt x="447" y="410"/>
                  </a:cubicBezTo>
                  <a:cubicBezTo>
                    <a:pt x="401" y="419"/>
                    <a:pt x="393" y="476"/>
                    <a:pt x="393" y="476"/>
                  </a:cubicBezTo>
                  <a:cubicBezTo>
                    <a:pt x="392" y="482"/>
                    <a:pt x="387" y="487"/>
                    <a:pt x="381" y="488"/>
                  </a:cubicBezTo>
                  <a:cubicBezTo>
                    <a:pt x="339" y="496"/>
                    <a:pt x="315" y="514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299" y="536"/>
                    <a:pt x="299" y="537"/>
                    <a:pt x="298" y="538"/>
                  </a:cubicBezTo>
                  <a:cubicBezTo>
                    <a:pt x="278" y="568"/>
                    <a:pt x="273" y="596"/>
                    <a:pt x="275" y="618"/>
                  </a:cubicBezTo>
                  <a:cubicBezTo>
                    <a:pt x="275" y="618"/>
                    <a:pt x="274" y="618"/>
                    <a:pt x="274" y="618"/>
                  </a:cubicBezTo>
                  <a:cubicBezTo>
                    <a:pt x="275" y="625"/>
                    <a:pt x="276" y="631"/>
                    <a:pt x="278" y="637"/>
                  </a:cubicBezTo>
                  <a:cubicBezTo>
                    <a:pt x="281" y="654"/>
                    <a:pt x="288" y="664"/>
                    <a:pt x="288" y="665"/>
                  </a:cubicBezTo>
                  <a:cubicBezTo>
                    <a:pt x="302" y="693"/>
                    <a:pt x="326" y="711"/>
                    <a:pt x="352" y="724"/>
                  </a:cubicBezTo>
                  <a:cubicBezTo>
                    <a:pt x="352" y="724"/>
                    <a:pt x="352" y="724"/>
                    <a:pt x="352" y="724"/>
                  </a:cubicBezTo>
                  <a:cubicBezTo>
                    <a:pt x="352" y="724"/>
                    <a:pt x="418" y="758"/>
                    <a:pt x="552" y="768"/>
                  </a:cubicBezTo>
                  <a:cubicBezTo>
                    <a:pt x="558" y="768"/>
                    <a:pt x="565" y="769"/>
                    <a:pt x="571" y="769"/>
                  </a:cubicBezTo>
                  <a:cubicBezTo>
                    <a:pt x="571" y="769"/>
                    <a:pt x="570" y="769"/>
                    <a:pt x="570" y="769"/>
                  </a:cubicBezTo>
                  <a:cubicBezTo>
                    <a:pt x="570" y="769"/>
                    <a:pt x="570" y="769"/>
                    <a:pt x="570" y="769"/>
                  </a:cubicBezTo>
                  <a:cubicBezTo>
                    <a:pt x="606" y="770"/>
                    <a:pt x="643" y="762"/>
                    <a:pt x="668" y="733"/>
                  </a:cubicBezTo>
                  <a:cubicBezTo>
                    <a:pt x="682" y="710"/>
                    <a:pt x="687" y="689"/>
                    <a:pt x="681" y="675"/>
                  </a:cubicBezTo>
                  <a:cubicBezTo>
                    <a:pt x="675" y="658"/>
                    <a:pt x="659" y="652"/>
                    <a:pt x="659" y="652"/>
                  </a:cubicBezTo>
                  <a:cubicBezTo>
                    <a:pt x="651" y="649"/>
                    <a:pt x="648" y="641"/>
                    <a:pt x="650" y="634"/>
                  </a:cubicBezTo>
                  <a:cubicBezTo>
                    <a:pt x="653" y="627"/>
                    <a:pt x="661" y="623"/>
                    <a:pt x="668" y="625"/>
                  </a:cubicBezTo>
                  <a:cubicBezTo>
                    <a:pt x="669" y="626"/>
                    <a:pt x="698" y="636"/>
                    <a:pt x="708" y="665"/>
                  </a:cubicBezTo>
                  <a:cubicBezTo>
                    <a:pt x="717" y="689"/>
                    <a:pt x="711" y="717"/>
                    <a:pt x="692" y="749"/>
                  </a:cubicBezTo>
                  <a:cubicBezTo>
                    <a:pt x="691" y="749"/>
                    <a:pt x="691" y="750"/>
                    <a:pt x="691" y="750"/>
                  </a:cubicBezTo>
                  <a:cubicBezTo>
                    <a:pt x="655" y="793"/>
                    <a:pt x="601" y="800"/>
                    <a:pt x="556" y="797"/>
                  </a:cubicBezTo>
                  <a:cubicBezTo>
                    <a:pt x="530" y="795"/>
                    <a:pt x="507" y="789"/>
                    <a:pt x="491" y="785"/>
                  </a:cubicBezTo>
                  <a:cubicBezTo>
                    <a:pt x="524" y="857"/>
                    <a:pt x="598" y="891"/>
                    <a:pt x="677" y="895"/>
                  </a:cubicBezTo>
                  <a:cubicBezTo>
                    <a:pt x="769" y="899"/>
                    <a:pt x="787" y="830"/>
                    <a:pt x="787" y="830"/>
                  </a:cubicBezTo>
                  <a:cubicBezTo>
                    <a:pt x="911" y="781"/>
                    <a:pt x="884" y="656"/>
                    <a:pt x="884" y="656"/>
                  </a:cubicBezTo>
                  <a:cubicBezTo>
                    <a:pt x="936" y="648"/>
                    <a:pt x="1005" y="590"/>
                    <a:pt x="1001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5809294" y="1976352"/>
            <a:ext cx="505538" cy="505538"/>
          </a:xfrm>
          <a:prstGeom prst="ellipse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84454" y="1496719"/>
            <a:ext cx="3695982" cy="1713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第一眼看这个图，会觉得是个鸟笼。仔细观察，发现这个鸟笼并不存在。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这是视觉问题引发的偏差。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09294" y="3605888"/>
            <a:ext cx="505538" cy="5055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09294" y="4984477"/>
            <a:ext cx="505538" cy="50553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4612342" y="434464"/>
            <a:ext cx="3153767" cy="6688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不存在的鸟笼</a:t>
            </a:r>
            <a:endParaRPr lang="en-US" altLang="zh-CN" sz="36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9" y="1384077"/>
            <a:ext cx="4088979" cy="5188938"/>
          </a:xfrm>
          <a:prstGeom prst="rect">
            <a:avLst/>
          </a:prstGeom>
        </p:spPr>
      </p:pic>
      <p:cxnSp>
        <p:nvCxnSpPr>
          <p:cNvPr id="4" name="直线箭头连接符 3"/>
          <p:cNvCxnSpPr/>
          <p:nvPr/>
        </p:nvCxnSpPr>
        <p:spPr>
          <a:xfrm flipH="1">
            <a:off x="3413748" y="2561520"/>
            <a:ext cx="2223539" cy="2054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>
            <a:off x="3053722" y="2481890"/>
            <a:ext cx="2558711" cy="982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8"/>
          <p:cNvSpPr/>
          <p:nvPr/>
        </p:nvSpPr>
        <p:spPr>
          <a:xfrm>
            <a:off x="6635158" y="3676319"/>
            <a:ext cx="3711382" cy="12707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以视觉偏差为主题，做出能带给用户视觉体验的测试和游戏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8085282" y="3243420"/>
            <a:ext cx="423928" cy="442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0" name="下箭头 29"/>
          <p:cNvSpPr/>
          <p:nvPr/>
        </p:nvSpPr>
        <p:spPr>
          <a:xfrm>
            <a:off x="8152430" y="4763154"/>
            <a:ext cx="423928" cy="442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6062063" y="5468471"/>
            <a:ext cx="410510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整合成一款完整的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app: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 </a:t>
            </a:r>
            <a:r>
              <a:rPr lang="fr-FR" altLang="zh-CN" sz="2400" b="1" dirty="0">
                <a:latin typeface="SimSun" charset="-122"/>
                <a:ea typeface="SimSun" charset="-122"/>
                <a:cs typeface="SimSun" charset="-122"/>
              </a:rPr>
              <a:t> 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01075" y="5274571"/>
            <a:ext cx="3329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altLang="zh-CN" sz="5400" b="1" i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imSun" charset="-122"/>
                <a:ea typeface="SimSun" charset="-122"/>
                <a:cs typeface="SimSun" charset="-122"/>
              </a:rPr>
              <a:t>Illusions</a:t>
            </a:r>
            <a:endParaRPr lang="zh-CN" alt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0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>
            <a:spLocks noChangeArrowheads="1"/>
          </p:cNvSpPr>
          <p:nvPr/>
        </p:nvSpPr>
        <p:spPr bwMode="auto">
          <a:xfrm>
            <a:off x="5008201" y="2183764"/>
            <a:ext cx="38908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defTabSz="963990"/>
            <a:r>
              <a:rPr lang="zh-CN" altLang="en-US" sz="7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解决需求</a:t>
            </a:r>
            <a:endParaRPr lang="zh-CN" altLang="en-US" sz="7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sp>
        <p:nvSpPr>
          <p:cNvPr id="23" name="Text Box 3"/>
          <p:cNvSpPr>
            <a:spLocks noChangeArrowheads="1"/>
          </p:cNvSpPr>
          <p:nvPr/>
        </p:nvSpPr>
        <p:spPr bwMode="auto">
          <a:xfrm>
            <a:off x="2750556" y="2196843"/>
            <a:ext cx="11144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02</a:t>
            </a:r>
            <a:endParaRPr lang="zh-CN" altLang="en-US" sz="7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75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51"/>
          <p:cNvSpPr txBox="1"/>
          <p:nvPr/>
        </p:nvSpPr>
        <p:spPr>
          <a:xfrm>
            <a:off x="4852492" y="865113"/>
            <a:ext cx="4370660" cy="17727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对图像，色彩和运动的观察是一个非常复杂的过程。错觉图片利用物理、生理和心理因素影响这个过程，使我们产生错觉</a:t>
            </a:r>
            <a:r>
              <a:rPr lang="zh-CN" altLang="en-US" sz="2400" b="1" dirty="0" smtClean="0"/>
              <a:t>。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Box 51"/>
          <p:cNvSpPr txBox="1"/>
          <p:nvPr/>
        </p:nvSpPr>
        <p:spPr>
          <a:xfrm>
            <a:off x="8298750" y="3858416"/>
            <a:ext cx="3567947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让人更加了解视错觉的本质， 了解到心理学研究心理与行为本质的意义。</a:t>
            </a:r>
            <a:endParaRPr lang="en-US" altLang="zh-CN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2622663" y="1098049"/>
            <a:ext cx="1506803" cy="1083823"/>
            <a:chOff x="5555903" y="1488154"/>
            <a:chExt cx="1506803" cy="1083823"/>
          </a:xfrm>
        </p:grpSpPr>
        <p:sp>
          <p:nvSpPr>
            <p:cNvPr id="1947" name="Shape 1947"/>
            <p:cNvSpPr/>
            <p:nvPr/>
          </p:nvSpPr>
          <p:spPr>
            <a:xfrm>
              <a:off x="5555903" y="1488241"/>
              <a:ext cx="1125799" cy="1083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6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6656603" y="1488154"/>
              <a:ext cx="406103" cy="107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48"/>
                  </a:lnTo>
                  <a:lnTo>
                    <a:pt x="21600" y="19119"/>
                  </a:lnTo>
                  <a:lnTo>
                    <a:pt x="74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Shape 1952"/>
            <p:cNvSpPr/>
            <p:nvPr/>
          </p:nvSpPr>
          <p:spPr>
            <a:xfrm>
              <a:off x="5655534" y="1681401"/>
              <a:ext cx="926536" cy="664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3600" b="1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背景</a:t>
              </a:r>
              <a:endParaRPr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31010" y="3678068"/>
            <a:ext cx="2196730" cy="1569012"/>
            <a:chOff x="5076519" y="4300924"/>
            <a:chExt cx="2196730" cy="1569012"/>
          </a:xfrm>
        </p:grpSpPr>
        <p:sp>
          <p:nvSpPr>
            <p:cNvPr id="1939" name="Shape 1939"/>
            <p:cNvSpPr/>
            <p:nvPr/>
          </p:nvSpPr>
          <p:spPr>
            <a:xfrm>
              <a:off x="5076519" y="4300924"/>
              <a:ext cx="2196730" cy="161650"/>
            </a:xfrm>
            <a:custGeom>
              <a:avLst/>
              <a:gdLst>
                <a:gd name="connsiteX0" fmla="*/ 0 w 21600"/>
                <a:gd name="connsiteY0" fmla="*/ 19914 h 28790"/>
                <a:gd name="connsiteX1" fmla="*/ 3498 w 21600"/>
                <a:gd name="connsiteY1" fmla="*/ 0 h 28790"/>
                <a:gd name="connsiteX2" fmla="*/ 21600 w 21600"/>
                <a:gd name="connsiteY2" fmla="*/ 0 h 28790"/>
                <a:gd name="connsiteX3" fmla="*/ 16483 w 21600"/>
                <a:gd name="connsiteY3" fmla="*/ 28790 h 28790"/>
                <a:gd name="connsiteX4" fmla="*/ 0 w 21600"/>
                <a:gd name="connsiteY4" fmla="*/ 19914 h 28790"/>
                <a:gd name="connsiteX0" fmla="*/ 0 w 21976"/>
                <a:gd name="connsiteY0" fmla="*/ 21352 h 28790"/>
                <a:gd name="connsiteX1" fmla="*/ 3874 w 21976"/>
                <a:gd name="connsiteY1" fmla="*/ 0 h 28790"/>
                <a:gd name="connsiteX2" fmla="*/ 21976 w 21976"/>
                <a:gd name="connsiteY2" fmla="*/ 0 h 28790"/>
                <a:gd name="connsiteX3" fmla="*/ 16859 w 21976"/>
                <a:gd name="connsiteY3" fmla="*/ 28790 h 28790"/>
                <a:gd name="connsiteX4" fmla="*/ 0 w 21976"/>
                <a:gd name="connsiteY4" fmla="*/ 21352 h 28790"/>
                <a:gd name="connsiteX0" fmla="*/ 0 w 21788"/>
                <a:gd name="connsiteY0" fmla="*/ 21352 h 28790"/>
                <a:gd name="connsiteX1" fmla="*/ 3686 w 21788"/>
                <a:gd name="connsiteY1" fmla="*/ 0 h 28790"/>
                <a:gd name="connsiteX2" fmla="*/ 21788 w 21788"/>
                <a:gd name="connsiteY2" fmla="*/ 0 h 28790"/>
                <a:gd name="connsiteX3" fmla="*/ 16671 w 21788"/>
                <a:gd name="connsiteY3" fmla="*/ 28790 h 28790"/>
                <a:gd name="connsiteX4" fmla="*/ 0 w 21788"/>
                <a:gd name="connsiteY4" fmla="*/ 21352 h 2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8" h="28790" extrusionOk="0">
                  <a:moveTo>
                    <a:pt x="0" y="21352"/>
                  </a:moveTo>
                  <a:lnTo>
                    <a:pt x="3686" y="0"/>
                  </a:lnTo>
                  <a:lnTo>
                    <a:pt x="21788" y="0"/>
                  </a:lnTo>
                  <a:lnTo>
                    <a:pt x="16671" y="28790"/>
                  </a:lnTo>
                  <a:lnTo>
                    <a:pt x="0" y="2135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6713531" y="4306202"/>
              <a:ext cx="559718" cy="156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4"/>
                  </a:moveTo>
                  <a:lnTo>
                    <a:pt x="0" y="21600"/>
                  </a:lnTo>
                  <a:lnTo>
                    <a:pt x="21600" y="20126"/>
                  </a:lnTo>
                  <a:lnTo>
                    <a:pt x="20821" y="0"/>
                  </a:lnTo>
                  <a:lnTo>
                    <a:pt x="0" y="207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095476" y="4422206"/>
              <a:ext cx="1616434" cy="1447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sz="1898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Shape 1952"/>
            <p:cNvSpPr/>
            <p:nvPr/>
          </p:nvSpPr>
          <p:spPr>
            <a:xfrm>
              <a:off x="5559655" y="4813671"/>
              <a:ext cx="926536" cy="664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3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目的</a:t>
              </a:r>
              <a:endParaRPr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0" name="TextBox 51"/>
          <p:cNvSpPr txBox="1"/>
          <p:nvPr/>
        </p:nvSpPr>
        <p:spPr>
          <a:xfrm>
            <a:off x="2396927" y="5488533"/>
            <a:ext cx="3241072" cy="13771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/>
              <a:t>3.</a:t>
            </a:r>
            <a:r>
              <a:rPr lang="zh-CN" altLang="en-US" sz="2400" b="1" dirty="0"/>
              <a:t>提供三维视觉错觉小游戏</a:t>
            </a:r>
            <a:r>
              <a:rPr lang="zh-CN" altLang="en-US" sz="2400" b="1" dirty="0" smtClean="0"/>
              <a:t>，以供娱乐以及提高</a:t>
            </a:r>
            <a:r>
              <a:rPr lang="zh-CN" altLang="en-US" sz="2400" b="1" dirty="0"/>
              <a:t>人们的视觉感知能力</a:t>
            </a:r>
            <a:endParaRPr lang="en-US" altLang="zh-CN" sz="2400" b="1" dirty="0"/>
          </a:p>
        </p:txBody>
      </p:sp>
      <p:sp>
        <p:nvSpPr>
          <p:cNvPr id="31" name="TextBox 51"/>
          <p:cNvSpPr txBox="1"/>
          <p:nvPr/>
        </p:nvSpPr>
        <p:spPr>
          <a:xfrm>
            <a:off x="524719" y="3400301"/>
            <a:ext cx="3744416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/>
              <a:t>1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/>
              <a:t>提供大量错觉图片，以及相关的视觉图片测试题，并对结果进行评估</a:t>
            </a:r>
            <a:endParaRPr lang="en-US" altLang="zh-CN" sz="2400" b="1" dirty="0" smtClean="0"/>
          </a:p>
        </p:txBody>
      </p:sp>
      <p:cxnSp>
        <p:nvCxnSpPr>
          <p:cNvPr id="5" name="直接连接符 4"/>
          <p:cNvCxnSpPr/>
          <p:nvPr/>
        </p:nvCxnSpPr>
        <p:spPr>
          <a:xfrm>
            <a:off x="1964879" y="2896245"/>
            <a:ext cx="87129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197981" y="0"/>
            <a:ext cx="3329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altLang="zh-CN" sz="5400" b="1" i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imSun" charset="-122"/>
                <a:ea typeface="SimSun" charset="-122"/>
                <a:cs typeface="SimSun" charset="-122"/>
              </a:rPr>
              <a:t>Illusions</a:t>
            </a:r>
            <a:endParaRPr lang="zh-CN" alt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899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>
            <a:spLocks noChangeArrowheads="1"/>
          </p:cNvSpPr>
          <p:nvPr/>
        </p:nvSpPr>
        <p:spPr bwMode="auto">
          <a:xfrm>
            <a:off x="5008203" y="2183764"/>
            <a:ext cx="38908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defTabSz="963990"/>
            <a:r>
              <a:rPr lang="zh-CN" altLang="en-US" sz="7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开发流程</a:t>
            </a:r>
            <a:endParaRPr lang="zh-CN" altLang="en-US" sz="7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sp>
        <p:nvSpPr>
          <p:cNvPr id="23" name="Text Box 3"/>
          <p:cNvSpPr>
            <a:spLocks noChangeArrowheads="1"/>
          </p:cNvSpPr>
          <p:nvPr/>
        </p:nvSpPr>
        <p:spPr bwMode="auto">
          <a:xfrm>
            <a:off x="2750556" y="2196843"/>
            <a:ext cx="11144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03</a:t>
            </a:r>
            <a:endParaRPr lang="zh-CN" altLang="en-US" sz="7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029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8"/>
          <p:cNvSpPr txBox="1"/>
          <p:nvPr/>
        </p:nvSpPr>
        <p:spPr>
          <a:xfrm>
            <a:off x="2360344" y="264040"/>
            <a:ext cx="3153767" cy="6047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Part I</a:t>
            </a:r>
            <a:endParaRPr lang="en-US" altLang="zh-CN" sz="3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5406370" y="218368"/>
            <a:ext cx="3737153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视觉图片及测试题</a:t>
            </a:r>
            <a:endParaRPr lang="en-US" altLang="zh-CN" sz="3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783900" y="940972"/>
            <a:ext cx="6734407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一、</a:t>
            </a: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基于</a:t>
            </a:r>
            <a:r>
              <a:rPr lang="zh-CN" altLang="en-US" sz="3200" b="1" dirty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抽象错觉</a:t>
            </a: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的心理视觉</a:t>
            </a:r>
            <a:r>
              <a:rPr lang="zh-CN" altLang="en-US" sz="3200" b="1" dirty="0" smtClean="0">
                <a:solidFill>
                  <a:schemeClr val="accent1"/>
                </a:solidFill>
                <a:latin typeface="SimSun" charset="-122"/>
                <a:ea typeface="SimSun" charset="-122"/>
                <a:cs typeface="SimSun" charset="-122"/>
                <a:sym typeface="+mn-lt"/>
              </a:rPr>
              <a:t>图片集</a:t>
            </a:r>
            <a:endParaRPr lang="en-US" altLang="zh-CN" sz="3200" b="1" dirty="0">
              <a:solidFill>
                <a:schemeClr val="accent1"/>
              </a:solidFill>
              <a:latin typeface="SimSun" charset="-122"/>
              <a:ea typeface="SimSun" charset="-122"/>
              <a:cs typeface="SimSun" charset="-122"/>
              <a:sym typeface="+mn-lt"/>
            </a:endParaRP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80" y="1620689"/>
            <a:ext cx="30375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31" y="1650405"/>
            <a:ext cx="3037192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90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3" y="303957"/>
            <a:ext cx="3645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167" y="313581"/>
            <a:ext cx="3645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47" y="326033"/>
            <a:ext cx="3645000" cy="64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5653626-7CE1-46C4-B816-4D6FECA3E4B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553.pptx"/>
</p:tagLst>
</file>

<file path=ppt/theme/theme1.xml><?xml version="1.0" encoding="utf-8"?>
<a:theme xmlns:a="http://schemas.openxmlformats.org/drawingml/2006/main" name="1_自定义设计方案">
  <a:themeElements>
    <a:clrScheme name="自定义 1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B34C"/>
      </a:accent1>
      <a:accent2>
        <a:srgbClr val="8BC24A"/>
      </a:accent2>
      <a:accent3>
        <a:srgbClr val="50B34C"/>
      </a:accent3>
      <a:accent4>
        <a:srgbClr val="8BC24A"/>
      </a:accent4>
      <a:accent5>
        <a:srgbClr val="50B34C"/>
      </a:accent5>
      <a:accent6>
        <a:srgbClr val="8BC24A"/>
      </a:accent6>
      <a:hlink>
        <a:srgbClr val="50B34C"/>
      </a:hlink>
      <a:folHlink>
        <a:srgbClr val="8BC24A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1119A01PPBG">
  <a:themeElements>
    <a:clrScheme name="自定义 335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009999"/>
      </a:accent1>
      <a:accent2>
        <a:srgbClr val="358CC1"/>
      </a:accent2>
      <a:accent3>
        <a:srgbClr val="A4C37B"/>
      </a:accent3>
      <a:accent4>
        <a:srgbClr val="B49E4C"/>
      </a:accent4>
      <a:accent5>
        <a:srgbClr val="F73C51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12">
      <a:majorFont>
        <a:latin typeface="Tempus Sans ITC"/>
        <a:ea typeface="幼圆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315</Words>
  <Application>Microsoft Office PowerPoint</Application>
  <PresentationFormat>自定义</PresentationFormat>
  <Paragraphs>80</Paragraphs>
  <Slides>22</Slides>
  <Notes>22</Notes>
  <HiddenSlides>0</HiddenSlides>
  <MMClips>3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1_自定义设计方案</vt:lpstr>
      <vt:lpstr>A000120141119A01PPBG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dc:description>http://www.ypppt.com/</dc:description>
  <cp:lastModifiedBy/>
  <cp:revision>1</cp:revision>
  <dcterms:created xsi:type="dcterms:W3CDTF">2016-10-17T14:00:15Z</dcterms:created>
  <dcterms:modified xsi:type="dcterms:W3CDTF">2018-04-14T12:28:40Z</dcterms:modified>
</cp:coreProperties>
</file>